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257" r:id="rId2"/>
    <p:sldId id="258" r:id="rId3"/>
    <p:sldId id="260" r:id="rId4"/>
    <p:sldId id="263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9" r:id="rId19"/>
    <p:sldId id="280" r:id="rId20"/>
    <p:sldId id="278" r:id="rId21"/>
    <p:sldId id="281" r:id="rId22"/>
    <p:sldId id="282" r:id="rId23"/>
    <p:sldId id="283" r:id="rId24"/>
    <p:sldId id="284" r:id="rId25"/>
    <p:sldId id="285" r:id="rId26"/>
    <p:sldId id="287" r:id="rId27"/>
    <p:sldId id="286" r:id="rId28"/>
    <p:sldId id="288" r:id="rId29"/>
    <p:sldId id="289" r:id="rId30"/>
    <p:sldId id="290" r:id="rId31"/>
    <p:sldId id="291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3A6695"/>
    <a:srgbClr val="FF5D5D"/>
    <a:srgbClr val="1E2B57"/>
    <a:srgbClr val="134263"/>
    <a:srgbClr val="9CC5FD"/>
    <a:srgbClr val="014723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75" autoAdjust="0"/>
    <p:restoredTop sz="95782" autoAdjust="0"/>
  </p:normalViewPr>
  <p:slideViewPr>
    <p:cSldViewPr snapToGrid="0">
      <p:cViewPr varScale="1">
        <p:scale>
          <a:sx n="95" d="100"/>
          <a:sy n="95" d="100"/>
        </p:scale>
        <p:origin x="192" y="776"/>
      </p:cViewPr>
      <p:guideLst>
        <p:guide orient="horz" pos="2160"/>
        <p:guide pos="38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E4261-0CDD-45A3-84C2-311859DE5B03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711DA-82CB-44C8-99EC-9CE596A896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75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655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536CA-A6C4-4358-AF93-5CCBD70D248C}" type="datetimeFigureOut">
              <a:rPr lang="zh-CN" altLang="en-US" smtClean="0"/>
              <a:t>2021/8/14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04" b="46967"/>
          <a:stretch>
            <a:fillRect/>
          </a:stretch>
        </p:blipFill>
        <p:spPr>
          <a:xfrm>
            <a:off x="0" y="2176476"/>
            <a:ext cx="12209296" cy="287792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2176477"/>
            <a:ext cx="12192000" cy="2877922"/>
          </a:xfrm>
          <a:prstGeom prst="rect">
            <a:avLst/>
          </a:prstGeom>
          <a:gradFill>
            <a:gsLst>
              <a:gs pos="0">
                <a:srgbClr val="014723"/>
              </a:gs>
              <a:gs pos="59000">
                <a:srgbClr val="014723">
                  <a:alpha val="60000"/>
                </a:srgbClr>
              </a:gs>
              <a:gs pos="100000">
                <a:srgbClr val="014723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223683" y="2729511"/>
            <a:ext cx="97446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语言中的结构体</a:t>
            </a:r>
          </a:p>
        </p:txBody>
      </p:sp>
      <p:sp>
        <p:nvSpPr>
          <p:cNvPr id="16" name="TextBox 10"/>
          <p:cNvSpPr txBox="1"/>
          <p:nvPr/>
        </p:nvSpPr>
        <p:spPr>
          <a:xfrm>
            <a:off x="2565806" y="3990096"/>
            <a:ext cx="7060388" cy="523196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中山大学程序设计</a:t>
            </a:r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</a:rPr>
              <a:t>慕课小组</a:t>
            </a:r>
            <a:endParaRPr lang="en-US" altLang="zh-CN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Florian Bur - The Wa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-609600" y="6311900"/>
            <a:ext cx="406400" cy="4064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00" r="2284" b="11992"/>
          <a:stretch>
            <a:fillRect/>
          </a:stretch>
        </p:blipFill>
        <p:spPr>
          <a:xfrm>
            <a:off x="4339400" y="923192"/>
            <a:ext cx="3433000" cy="10726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50"/>
                            </p:stCondLst>
                            <p:childTnLst>
                              <p:par>
                                <p:cTn id="18" presetID="8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10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 animBg="1"/>
      <p:bldP spid="15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0A70F60A-60D1-7D48-870D-99D76CC03535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F7370C4A-D8FC-1842-9936-499FD1CE7416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Trick and Tip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FAA2A63-E480-5A4A-B6C4-81CE1FEB5A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29B49BB-4AF8-4E49-AA69-0CEE97DEC482}"/>
              </a:ext>
            </a:extLst>
          </p:cNvPr>
          <p:cNvSpPr txBox="1"/>
          <p:nvPr/>
        </p:nvSpPr>
        <p:spPr>
          <a:xfrm>
            <a:off x="685800" y="1993900"/>
            <a:ext cx="4813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struct</a:t>
            </a:r>
            <a:r>
              <a:rPr kumimoji="1" lang="zh-CN" altLang="en-US" sz="2000" dirty="0"/>
              <a:t>声明可以出现在任何一个作用域中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921B5D9-AA3B-B543-8A84-173DD77E2785}"/>
              </a:ext>
            </a:extLst>
          </p:cNvPr>
          <p:cNvSpPr txBox="1"/>
          <p:nvPr/>
        </p:nvSpPr>
        <p:spPr>
          <a:xfrm>
            <a:off x="685800" y="2640231"/>
            <a:ext cx="52705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int main() {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struct A {};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for (int </a:t>
            </a:r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&lt; 10; ++</a:t>
            </a:r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struct B {};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42AF883-B200-DA40-9294-FC69FA1D4B9A}"/>
              </a:ext>
            </a:extLst>
          </p:cNvPr>
          <p:cNvSpPr txBox="1"/>
          <p:nvPr/>
        </p:nvSpPr>
        <p:spPr>
          <a:xfrm>
            <a:off x="6819900" y="1993900"/>
            <a:ext cx="4597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struct</a:t>
            </a:r>
            <a:r>
              <a:rPr kumimoji="1" lang="zh-CN" altLang="en-US" sz="2000" dirty="0"/>
              <a:t>声明可以直接声明变量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BF804F9-C103-E145-B214-943C3856FC27}"/>
              </a:ext>
            </a:extLst>
          </p:cNvPr>
          <p:cNvSpPr txBox="1"/>
          <p:nvPr/>
        </p:nvSpPr>
        <p:spPr>
          <a:xfrm>
            <a:off x="6819900" y="2640231"/>
            <a:ext cx="4025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A {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int a;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int b;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 a1, a2;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25D4FF7-9DDD-4342-94B3-269758AC311C}"/>
              </a:ext>
            </a:extLst>
          </p:cNvPr>
          <p:cNvSpPr txBox="1"/>
          <p:nvPr/>
        </p:nvSpPr>
        <p:spPr>
          <a:xfrm>
            <a:off x="6819900" y="4240669"/>
            <a:ext cx="314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solidFill>
                  <a:srgbClr val="C00000"/>
                </a:solidFill>
              </a:rPr>
              <a:t>如何理解？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AD7098F-48A5-CB4C-8CA3-467D8191FF8B}"/>
              </a:ext>
            </a:extLst>
          </p:cNvPr>
          <p:cNvSpPr txBox="1"/>
          <p:nvPr/>
        </p:nvSpPr>
        <p:spPr>
          <a:xfrm>
            <a:off x="6819900" y="4887000"/>
            <a:ext cx="3149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提示：任何变量声明都是</a:t>
            </a:r>
            <a:endParaRPr kumimoji="1" lang="en-US" altLang="zh-CN" sz="2000" dirty="0"/>
          </a:p>
          <a:p>
            <a:r>
              <a:rPr kumimoji="1" lang="zh-CN" altLang="en-US" sz="2000" dirty="0"/>
              <a:t>           </a:t>
            </a:r>
            <a:r>
              <a:rPr kumimoji="1" lang="en-US" altLang="zh-CN" sz="2000" i="1" dirty="0">
                <a:latin typeface="Consolas" panose="020B0609020204030204" pitchFamily="49" charset="0"/>
                <a:cs typeface="Consolas" panose="020B0609020204030204" pitchFamily="49" charset="0"/>
              </a:rPr>
              <a:t>type identifier</a:t>
            </a:r>
          </a:p>
          <a:p>
            <a:r>
              <a:rPr kumimoji="1" lang="en-US" altLang="zh-CN" sz="2000" i="1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的形式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24842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EFA5B26F-96FD-2F42-AA57-65D740D35A54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EB277860-8624-8947-8ABA-DA94A6C05C5E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Trick and Tip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217A2C-74A4-9E4E-96EA-487E37101AC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846E271-A1B5-834A-8474-A8ADDF5EABA7}"/>
              </a:ext>
            </a:extLst>
          </p:cNvPr>
          <p:cNvSpPr txBox="1"/>
          <p:nvPr/>
        </p:nvSpPr>
        <p:spPr>
          <a:xfrm>
            <a:off x="723900" y="2171700"/>
            <a:ext cx="3136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大括号赋值仅用于</a:t>
            </a:r>
            <a:r>
              <a:rPr kumimoji="1" lang="zh-CN" altLang="en-US" sz="2000" dirty="0">
                <a:solidFill>
                  <a:srgbClr val="C00000"/>
                </a:solidFill>
              </a:rPr>
              <a:t>初始化</a:t>
            </a:r>
            <a:endParaRPr kumimoji="1" lang="zh-CN" altLang="en-US" sz="20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79F8865-61A6-F046-A551-7AA9F5ECAAAF}"/>
              </a:ext>
            </a:extLst>
          </p:cNvPr>
          <p:cNvSpPr txBox="1"/>
          <p:nvPr/>
        </p:nvSpPr>
        <p:spPr>
          <a:xfrm>
            <a:off x="723900" y="2819400"/>
            <a:ext cx="3136900" cy="10156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A { int x; };</a:t>
            </a: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A a;</a:t>
            </a: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a = { 1 }; 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F600EA2-F378-6D4D-9D1B-20F393A00997}"/>
              </a:ext>
            </a:extLst>
          </p:cNvPr>
          <p:cNvSpPr txBox="1"/>
          <p:nvPr/>
        </p:nvSpPr>
        <p:spPr>
          <a:xfrm>
            <a:off x="5549900" y="2171700"/>
            <a:ext cx="4406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用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typedef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可以给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类型起别名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A985279-0B38-284F-B551-73C21CC0637C}"/>
              </a:ext>
            </a:extLst>
          </p:cNvPr>
          <p:cNvSpPr txBox="1"/>
          <p:nvPr/>
        </p:nvSpPr>
        <p:spPr>
          <a:xfrm>
            <a:off x="5549900" y="2819400"/>
            <a:ext cx="3733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typedef struct Rational</a:t>
            </a: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int x;</a:t>
            </a: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int y;</a:t>
            </a: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 R;</a:t>
            </a:r>
          </a:p>
          <a:p>
            <a:endParaRPr kumimoji="1" lang="en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R temp = { 1, 2 };  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805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CDD432D4-0951-C846-8AC5-39BCA2B7DEC9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C0E6C317-2D63-B84F-B6AB-CD57E165B4B3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结构体的内存布局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F0B252E-3F33-354C-8141-4B50D0D39B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6D52938-DFFD-FE4B-9446-BAC432AE7859}"/>
              </a:ext>
            </a:extLst>
          </p:cNvPr>
          <p:cNvSpPr txBox="1"/>
          <p:nvPr/>
        </p:nvSpPr>
        <p:spPr>
          <a:xfrm>
            <a:off x="952499" y="1917700"/>
            <a:ext cx="63492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在普通的平台上，结构体会对应一段连续的内存空间，每个成员变量被分配在对应的内存位置上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D710807-6555-CE4C-91BA-F4EF7DD06E8D}"/>
              </a:ext>
            </a:extLst>
          </p:cNvPr>
          <p:cNvSpPr txBox="1"/>
          <p:nvPr/>
        </p:nvSpPr>
        <p:spPr>
          <a:xfrm>
            <a:off x="952500" y="2748959"/>
            <a:ext cx="419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temp = { 0x11111111, 0x22222222 };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4E4E67F2-DFCA-D745-9BB2-13B40946510D}"/>
              </a:ext>
            </a:extLst>
          </p:cNvPr>
          <p:cNvCxnSpPr/>
          <p:nvPr/>
        </p:nvCxnSpPr>
        <p:spPr>
          <a:xfrm>
            <a:off x="1930400" y="3670300"/>
            <a:ext cx="0" cy="237682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5FB029BF-16CA-E945-A77E-7D09F5C72A52}"/>
              </a:ext>
            </a:extLst>
          </p:cNvPr>
          <p:cNvCxnSpPr/>
          <p:nvPr/>
        </p:nvCxnSpPr>
        <p:spPr>
          <a:xfrm>
            <a:off x="3149600" y="3670300"/>
            <a:ext cx="0" cy="237682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3E7995AF-1C6C-DC40-A3E0-1855B5292CA9}"/>
              </a:ext>
            </a:extLst>
          </p:cNvPr>
          <p:cNvCxnSpPr>
            <a:cxnSpLocks/>
          </p:cNvCxnSpPr>
          <p:nvPr/>
        </p:nvCxnSpPr>
        <p:spPr>
          <a:xfrm>
            <a:off x="1422400" y="4858714"/>
            <a:ext cx="21082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>
            <a:extLst>
              <a:ext uri="{FF2B5EF4-FFF2-40B4-BE49-F238E27FC236}">
                <a16:creationId xmlns:a16="http://schemas.microsoft.com/office/drawing/2014/main" id="{19B5D37B-19EA-9D47-8360-65950B7CCBC1}"/>
              </a:ext>
            </a:extLst>
          </p:cNvPr>
          <p:cNvCxnSpPr/>
          <p:nvPr/>
        </p:nvCxnSpPr>
        <p:spPr>
          <a:xfrm>
            <a:off x="1930400" y="5422900"/>
            <a:ext cx="12192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AC8C2162-B926-AB41-978D-99E74A5EF654}"/>
              </a:ext>
            </a:extLst>
          </p:cNvPr>
          <p:cNvCxnSpPr/>
          <p:nvPr/>
        </p:nvCxnSpPr>
        <p:spPr>
          <a:xfrm>
            <a:off x="1930400" y="6047129"/>
            <a:ext cx="12192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5A365909-B9CE-6F4B-B5BC-F1CC142FB226}"/>
              </a:ext>
            </a:extLst>
          </p:cNvPr>
          <p:cNvSpPr txBox="1"/>
          <p:nvPr/>
        </p:nvSpPr>
        <p:spPr>
          <a:xfrm>
            <a:off x="3530600" y="4674048"/>
            <a:ext cx="2108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a:temp</a:t>
            </a:r>
            <a:r>
              <a:rPr kumimoji="1" lang="zh-CN" altLang="en-US" dirty="0"/>
              <a:t>的内存地址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D0DC6CD-9920-E64A-B6C2-548402C93434}"/>
              </a:ext>
            </a:extLst>
          </p:cNvPr>
          <p:cNvSpPr txBox="1"/>
          <p:nvPr/>
        </p:nvSpPr>
        <p:spPr>
          <a:xfrm>
            <a:off x="4483107" y="2724047"/>
            <a:ext cx="77088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zh-CN" b="1" dirty="0" err="1">
                <a:latin typeface="Consolas" panose="020B0609020204030204" pitchFamily="49" charset="0"/>
                <a:cs typeface="Consolas" panose="020B0609020204030204" pitchFamily="49" charset="0"/>
              </a:rPr>
              <a:t>lldb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) x/10xw &amp;temp</a:t>
            </a:r>
            <a:endParaRPr lang="en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0x7ffeefbff458: 0x11111111 0x22222222 0xefbff498 0x00007ffe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0x7ffeefbff468: 0x00000001 0x00000000 0xefbff488 0x00007ffe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0x7ffeefbff478: 0x20640f5d 0x00007fff</a:t>
            </a:r>
          </a:p>
          <a:p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CB44273-1593-1B4E-8398-273A6440A898}"/>
              </a:ext>
            </a:extLst>
          </p:cNvPr>
          <p:cNvSpPr txBox="1"/>
          <p:nvPr/>
        </p:nvSpPr>
        <p:spPr>
          <a:xfrm>
            <a:off x="1899440" y="4949059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111111111</a:t>
            </a:r>
            <a:endParaRPr kumimoji="1"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A816340-8EE5-2845-8E05-E7F8004A84B3}"/>
              </a:ext>
            </a:extLst>
          </p:cNvPr>
          <p:cNvSpPr txBox="1"/>
          <p:nvPr/>
        </p:nvSpPr>
        <p:spPr>
          <a:xfrm>
            <a:off x="1946991" y="5540559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22222222</a:t>
            </a:r>
            <a:endParaRPr kumimoji="1"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3374FC8-E795-D249-95AC-2A516D8D8FF0}"/>
              </a:ext>
            </a:extLst>
          </p:cNvPr>
          <p:cNvSpPr txBox="1"/>
          <p:nvPr/>
        </p:nvSpPr>
        <p:spPr>
          <a:xfrm>
            <a:off x="3149600" y="5223083"/>
            <a:ext cx="1302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 + 4</a:t>
            </a:r>
            <a:endParaRPr kumimoji="1"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14D3BA0-3783-C943-97DA-80097C31F016}"/>
              </a:ext>
            </a:extLst>
          </p:cNvPr>
          <p:cNvSpPr txBox="1"/>
          <p:nvPr/>
        </p:nvSpPr>
        <p:spPr>
          <a:xfrm>
            <a:off x="3149600" y="5782306"/>
            <a:ext cx="83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 + 8</a:t>
            </a:r>
            <a:endParaRPr kumimoji="1" lang="zh-CN" altLang="en-US" dirty="0"/>
          </a:p>
        </p:txBody>
      </p: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85A57B43-BC33-244E-A9A5-CA5CCF84CE6A}"/>
              </a:ext>
            </a:extLst>
          </p:cNvPr>
          <p:cNvCxnSpPr>
            <a:stCxn id="22" idx="3"/>
          </p:cNvCxnSpPr>
          <p:nvPr/>
        </p:nvCxnSpPr>
        <p:spPr>
          <a:xfrm>
            <a:off x="3106283" y="5725225"/>
            <a:ext cx="875957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CB01E20A-809A-0B46-A0BA-EA429A2183A9}"/>
              </a:ext>
            </a:extLst>
          </p:cNvPr>
          <p:cNvSpPr txBox="1"/>
          <p:nvPr/>
        </p:nvSpPr>
        <p:spPr>
          <a:xfrm>
            <a:off x="4074732" y="5540559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temp.y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B782C174-3BC6-BD4A-88BA-D07B821CE185}"/>
              </a:ext>
            </a:extLst>
          </p:cNvPr>
          <p:cNvCxnSpPr>
            <a:stCxn id="21" idx="3"/>
          </p:cNvCxnSpPr>
          <p:nvPr/>
        </p:nvCxnSpPr>
        <p:spPr>
          <a:xfrm>
            <a:off x="3180560" y="5133725"/>
            <a:ext cx="801680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C3463F94-C873-0A40-BC6A-AFAEF35833D1}"/>
              </a:ext>
            </a:extLst>
          </p:cNvPr>
          <p:cNvSpPr txBox="1"/>
          <p:nvPr/>
        </p:nvSpPr>
        <p:spPr>
          <a:xfrm>
            <a:off x="4074732" y="4978855"/>
            <a:ext cx="1159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temp.x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30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71DA376D-207B-4142-AF5A-948A727A335D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A632B5A8-64FD-BF4E-8009-15879AEAE46D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结构体对齐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457EB89-A8D9-D146-9C39-C8AFA95B550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DC90451-CCD7-6942-B4F5-D3A8E37EBB03}"/>
              </a:ext>
            </a:extLst>
          </p:cNvPr>
          <p:cNvSpPr txBox="1"/>
          <p:nvPr/>
        </p:nvSpPr>
        <p:spPr>
          <a:xfrm>
            <a:off x="1082564" y="1923393"/>
            <a:ext cx="73467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在很多平台上，结构体的大小和直接把字段大小加起来的不一样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00E4A8E-D6C2-CE48-8FFE-0533E4596163}"/>
              </a:ext>
            </a:extLst>
          </p:cNvPr>
          <p:cNvSpPr txBox="1"/>
          <p:nvPr/>
        </p:nvSpPr>
        <p:spPr>
          <a:xfrm>
            <a:off x="1208690" y="2427890"/>
            <a:ext cx="19654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A {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int a;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char b;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61B3562-3EE7-F84A-8ECF-126B7DE0D86B}"/>
              </a:ext>
            </a:extLst>
          </p:cNvPr>
          <p:cNvSpPr txBox="1"/>
          <p:nvPr/>
        </p:nvSpPr>
        <p:spPr>
          <a:xfrm>
            <a:off x="4014952" y="2659117"/>
            <a:ext cx="6715801" cy="707886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(struct A) = </a:t>
            </a:r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(int) + </a:t>
            </a:r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(char) 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= 5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C5C99C7-E613-4A46-AA7F-40CF3F9A9510}"/>
              </a:ext>
            </a:extLst>
          </p:cNvPr>
          <p:cNvSpPr txBox="1"/>
          <p:nvPr/>
        </p:nvSpPr>
        <p:spPr>
          <a:xfrm>
            <a:off x="1063398" y="4051010"/>
            <a:ext cx="36322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实际</a:t>
            </a:r>
            <a:r>
              <a:rPr kumimoji="1" lang="en-US" altLang="zh-CN" sz="2000" dirty="0"/>
              <a:t>: </a:t>
            </a:r>
            <a:r>
              <a:rPr kumimoji="1" lang="zh-CN" altLang="en-US" sz="2000" dirty="0"/>
              <a:t>（</a:t>
            </a:r>
            <a:r>
              <a:rPr kumimoji="1" lang="en-US" altLang="zh-CN" sz="2000" dirty="0"/>
              <a:t>x86-64, clang, macOS</a:t>
            </a:r>
            <a:r>
              <a:rPr kumimoji="1" lang="zh-CN" altLang="en-US" sz="2000" dirty="0"/>
              <a:t>）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7C9BBE8-8B6A-B044-9D04-C6E564EDA731}"/>
              </a:ext>
            </a:extLst>
          </p:cNvPr>
          <p:cNvSpPr txBox="1"/>
          <p:nvPr/>
        </p:nvSpPr>
        <p:spPr>
          <a:xfrm>
            <a:off x="1208690" y="4673462"/>
            <a:ext cx="4887310" cy="1015663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("%</a:t>
            </a:r>
            <a:r>
              <a:rPr lang="en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lu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\n", </a:t>
            </a:r>
            <a:r>
              <a:rPr lang="en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A));</a:t>
            </a:r>
          </a:p>
          <a:p>
            <a:endParaRPr lang="en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8</a:t>
            </a:r>
          </a:p>
        </p:txBody>
      </p:sp>
    </p:spTree>
    <p:extLst>
      <p:ext uri="{BB962C8B-B14F-4D97-AF65-F5344CB8AC3E}">
        <p14:creationId xmlns:p14="http://schemas.microsoft.com/office/powerpoint/2010/main" val="3009257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BE174603-5C96-4649-AEB9-6050413EDAD6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3C2E49D5-8D19-B242-AC9C-204032DD85DD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位域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F6EB2FD-A135-B84E-89AB-F5812647ECD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57C600C-52A4-E94B-A831-C1E298DFC9F3}"/>
              </a:ext>
            </a:extLst>
          </p:cNvPr>
          <p:cNvSpPr txBox="1"/>
          <p:nvPr/>
        </p:nvSpPr>
        <p:spPr>
          <a:xfrm>
            <a:off x="1048870" y="1930687"/>
            <a:ext cx="47871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位域可以使得结构体支持方便的按位访问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93299D7-0E4B-AC49-AD70-358A42090D88}"/>
              </a:ext>
            </a:extLst>
          </p:cNvPr>
          <p:cNvSpPr txBox="1"/>
          <p:nvPr/>
        </p:nvSpPr>
        <p:spPr>
          <a:xfrm>
            <a:off x="1048870" y="2581835"/>
            <a:ext cx="93457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A {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unsigned int t: 2;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A a = { 2 };</a:t>
            </a:r>
          </a:p>
          <a:p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a.t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= 3;</a:t>
            </a:r>
          </a:p>
          <a:p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a.t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= 4; // warning: 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Implicit truncation from 'int' to bit-field </a:t>
            </a:r>
          </a:p>
          <a:p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// changes value from 4 to 0</a:t>
            </a:r>
          </a:p>
          <a:p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CB88366-CFD8-6942-91EE-E45235BFC974}"/>
              </a:ext>
            </a:extLst>
          </p:cNvPr>
          <p:cNvSpPr txBox="1"/>
          <p:nvPr/>
        </p:nvSpPr>
        <p:spPr>
          <a:xfrm>
            <a:off x="3442446" y="2840786"/>
            <a:ext cx="766483" cy="523740"/>
          </a:xfrm>
          <a:prstGeom prst="rect">
            <a:avLst/>
          </a:prstGeom>
          <a:noFill/>
          <a:ln w="12700">
            <a:solidFill>
              <a:schemeClr val="accent1"/>
            </a:solidFill>
            <a:prstDash val="sysDash"/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F9B08FF-9A1E-8F4F-B3B3-11331D09DA69}"/>
              </a:ext>
            </a:extLst>
          </p:cNvPr>
          <p:cNvSpPr txBox="1"/>
          <p:nvPr/>
        </p:nvSpPr>
        <p:spPr>
          <a:xfrm>
            <a:off x="4368053" y="2985204"/>
            <a:ext cx="345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i="1" dirty="0"/>
              <a:t>这样声明的含义是，</a:t>
            </a:r>
            <a:r>
              <a:rPr kumimoji="1" lang="en-US" altLang="zh-CN" i="1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kumimoji="1" lang="zh-CN" alt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的位宽为</a:t>
            </a:r>
            <a:r>
              <a:rPr kumimoji="1" lang="en-US" altLang="zh-CN" i="1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endParaRPr kumimoji="1"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3653927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A2F1DCCE-C9AE-414D-A049-7BDC1F321DCA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E4202807-7E05-E643-91E1-FF39221FC4B0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位域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21DCB9F-6EB8-7940-8760-A3B3D3E9C88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0AA0BDD-FFC4-5D4D-B4B2-8F5548C573F6}"/>
              </a:ext>
            </a:extLst>
          </p:cNvPr>
          <p:cNvSpPr txBox="1"/>
          <p:nvPr/>
        </p:nvSpPr>
        <p:spPr>
          <a:xfrm>
            <a:off x="874059" y="1882588"/>
            <a:ext cx="9197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如果位域被写在一起，那么他们会被拼合。</a:t>
            </a:r>
            <a:endParaRPr kumimoji="1" lang="en-US" altLang="zh-CN" sz="2000" dirty="0"/>
          </a:p>
          <a:p>
            <a:r>
              <a:rPr kumimoji="1" lang="zh-CN" altLang="en-US" sz="2000" dirty="0">
                <a:solidFill>
                  <a:srgbClr val="FF0000"/>
                </a:solidFill>
              </a:rPr>
              <a:t>标准没有保证如何拼合，与平台及编译器有关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FF90DC6-6723-E541-A280-0FD8128B4051}"/>
              </a:ext>
            </a:extLst>
          </p:cNvPr>
          <p:cNvSpPr txBox="1"/>
          <p:nvPr/>
        </p:nvSpPr>
        <p:spPr>
          <a:xfrm>
            <a:off x="1021976" y="2756647"/>
            <a:ext cx="41685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kumimoji="1" lang="en-US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unsigned t1: 10;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unsigned t2: 11;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unsigned t3: 11;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549548A-9AB8-6C41-A676-52B136F3F17F}"/>
              </a:ext>
            </a:extLst>
          </p:cNvPr>
          <p:cNvSpPr txBox="1"/>
          <p:nvPr/>
        </p:nvSpPr>
        <p:spPr>
          <a:xfrm>
            <a:off x="4706471" y="2756647"/>
            <a:ext cx="67773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("%</a:t>
            </a:r>
            <a:r>
              <a:rPr lang="en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lu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\n", </a:t>
            </a:r>
            <a:r>
              <a:rPr lang="en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B));</a:t>
            </a:r>
          </a:p>
          <a:p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&gt;&gt;&gt; 4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F5A6DF6-9FFC-7043-BDE7-8AA1BB3DA848}"/>
              </a:ext>
            </a:extLst>
          </p:cNvPr>
          <p:cNvSpPr txBox="1"/>
          <p:nvPr/>
        </p:nvSpPr>
        <p:spPr>
          <a:xfrm>
            <a:off x="1021975" y="4780796"/>
            <a:ext cx="8256495" cy="400110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5459267-AFD7-EA44-B2B3-0E80A788AF68}"/>
              </a:ext>
            </a:extLst>
          </p:cNvPr>
          <p:cNvSpPr txBox="1"/>
          <p:nvPr/>
        </p:nvSpPr>
        <p:spPr>
          <a:xfrm>
            <a:off x="887505" y="4411464"/>
            <a:ext cx="282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</a:t>
            </a:r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6F02418-7D45-3B4D-BAB8-5AF839C72FEC}"/>
              </a:ext>
            </a:extLst>
          </p:cNvPr>
          <p:cNvSpPr txBox="1"/>
          <p:nvPr/>
        </p:nvSpPr>
        <p:spPr>
          <a:xfrm>
            <a:off x="3106270" y="4418641"/>
            <a:ext cx="430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10</a:t>
            </a:r>
            <a:endParaRPr kumimoji="1" lang="zh-CN" altLang="en-US" dirty="0"/>
          </a:p>
        </p:txBody>
      </p: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167A8C59-BFEA-3B41-B748-7721D9C89011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3321423" y="4787973"/>
            <a:ext cx="0" cy="392933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A774DAEC-03CC-3B4A-84EE-8724E1C151A9}"/>
              </a:ext>
            </a:extLst>
          </p:cNvPr>
          <p:cNvSpPr txBox="1"/>
          <p:nvPr/>
        </p:nvSpPr>
        <p:spPr>
          <a:xfrm>
            <a:off x="1936376" y="4787973"/>
            <a:ext cx="658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t1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A65B7592-D364-954C-8796-8BC4F1CE4A3A}"/>
              </a:ext>
            </a:extLst>
          </p:cNvPr>
          <p:cNvCxnSpPr>
            <a:cxnSpLocks/>
          </p:cNvCxnSpPr>
          <p:nvPr/>
        </p:nvCxnSpPr>
        <p:spPr>
          <a:xfrm>
            <a:off x="6270811" y="4795150"/>
            <a:ext cx="0" cy="392933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15C3A787-6F23-C347-A29C-6F047AFE1538}"/>
              </a:ext>
            </a:extLst>
          </p:cNvPr>
          <p:cNvSpPr txBox="1"/>
          <p:nvPr/>
        </p:nvSpPr>
        <p:spPr>
          <a:xfrm>
            <a:off x="4450976" y="4795150"/>
            <a:ext cx="739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t2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60AA98C-A67E-8F45-9650-6AC3A2F9BACD}"/>
              </a:ext>
            </a:extLst>
          </p:cNvPr>
          <p:cNvSpPr txBox="1"/>
          <p:nvPr/>
        </p:nvSpPr>
        <p:spPr>
          <a:xfrm>
            <a:off x="6051179" y="4425818"/>
            <a:ext cx="430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21</a:t>
            </a:r>
            <a:endParaRPr kumimoji="1"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5EA9EE8-0F4F-404C-88D8-5117FB7C27F1}"/>
              </a:ext>
            </a:extLst>
          </p:cNvPr>
          <p:cNvSpPr txBox="1"/>
          <p:nvPr/>
        </p:nvSpPr>
        <p:spPr>
          <a:xfrm>
            <a:off x="7483287" y="4795150"/>
            <a:ext cx="793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t3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97BB0F1-8A1A-6B42-A29D-077A10DDAA8B}"/>
              </a:ext>
            </a:extLst>
          </p:cNvPr>
          <p:cNvSpPr txBox="1"/>
          <p:nvPr/>
        </p:nvSpPr>
        <p:spPr>
          <a:xfrm>
            <a:off x="9057712" y="4425818"/>
            <a:ext cx="551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32</a:t>
            </a:r>
            <a:endParaRPr kumimoji="1"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5A441F0-39DD-8842-9979-2F8D78E64BA3}"/>
              </a:ext>
            </a:extLst>
          </p:cNvPr>
          <p:cNvSpPr/>
          <p:nvPr/>
        </p:nvSpPr>
        <p:spPr>
          <a:xfrm>
            <a:off x="874059" y="5550238"/>
            <a:ext cx="60837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000" dirty="0"/>
              <a:t>拼合的特性使得位域可以用来表示寄存器一类的结构</a:t>
            </a:r>
          </a:p>
        </p:txBody>
      </p:sp>
    </p:spTree>
    <p:extLst>
      <p:ext uri="{BB962C8B-B14F-4D97-AF65-F5344CB8AC3E}">
        <p14:creationId xmlns:p14="http://schemas.microsoft.com/office/powerpoint/2010/main" val="1124549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4FBF1D99-A5D0-9A41-9C37-1E21D4E059D6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4B39478C-10B6-974B-ABCF-2933C230FD35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结构体指针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73F9F85-C373-7D4B-9051-B501B5E2A4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E3B0B79-C541-6F47-9079-2AB717C5487B}"/>
              </a:ext>
            </a:extLst>
          </p:cNvPr>
          <p:cNvSpPr txBox="1"/>
          <p:nvPr/>
        </p:nvSpPr>
        <p:spPr>
          <a:xfrm>
            <a:off x="712693" y="1815353"/>
            <a:ext cx="55267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结构体指针和基本类型指针具有部分相同的规则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4F0B7E9-B258-2944-BE7B-154C31DA33E0}"/>
              </a:ext>
            </a:extLst>
          </p:cNvPr>
          <p:cNvSpPr txBox="1"/>
          <p:nvPr/>
        </p:nvSpPr>
        <p:spPr>
          <a:xfrm>
            <a:off x="820271" y="2393576"/>
            <a:ext cx="3832410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如果</a:t>
            </a:r>
            <a:endParaRPr kumimoji="1" lang="en-US" altLang="zh-CN" dirty="0"/>
          </a:p>
          <a:p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的类型为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A</a:t>
            </a:r>
          </a:p>
          <a:p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那么</a:t>
            </a:r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&amp;a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的类型为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((struct A) *)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BF8DF5B-DE37-DE43-9B94-08B229684E96}"/>
              </a:ext>
            </a:extLst>
          </p:cNvPr>
          <p:cNvSpPr txBox="1"/>
          <p:nvPr/>
        </p:nvSpPr>
        <p:spPr>
          <a:xfrm>
            <a:off x="820270" y="3926541"/>
            <a:ext cx="3832411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如果</a:t>
            </a:r>
            <a:endParaRPr kumimoji="1" lang="en-US" altLang="zh-CN" dirty="0"/>
          </a:p>
          <a:p>
            <a:r>
              <a:rPr kumimoji="1" lang="zh-CN" altLang="en-US" dirty="0"/>
              <a:t>       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的类型为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A*</a:t>
            </a:r>
          </a:p>
          <a:p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那么</a:t>
            </a:r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*a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的类型为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A, 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*a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的值和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所指向的结构体相同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A987E35-1897-1644-8890-A57F9D4BEA3D}"/>
              </a:ext>
            </a:extLst>
          </p:cNvPr>
          <p:cNvSpPr txBox="1"/>
          <p:nvPr/>
        </p:nvSpPr>
        <p:spPr>
          <a:xfrm>
            <a:off x="5728447" y="2430324"/>
            <a:ext cx="53653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 r1 = { 1, 2 };</a:t>
            </a:r>
          </a:p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Rational* ptr_r1 = &amp;r1;</a:t>
            </a:r>
          </a:p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 r2 = *ptr_r1;</a:t>
            </a:r>
          </a:p>
          <a:p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r1.x // 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为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r1.y // 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为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r2.x // 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为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r2.y // 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为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607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75B10A95-CD13-2645-98E0-36EB266EB9FA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8E8A36A9-7528-8C43-874C-209565B8BD69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结构体指针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B7BFC6-59C3-0E44-8B83-7C972E996F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737D3D1-5E56-784B-926B-9582CC4C66E1}"/>
              </a:ext>
            </a:extLst>
          </p:cNvPr>
          <p:cNvSpPr txBox="1"/>
          <p:nvPr/>
        </p:nvSpPr>
        <p:spPr>
          <a:xfrm>
            <a:off x="874059" y="1788459"/>
            <a:ext cx="6535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和普通类型相比，结构体指针有一条非常重要的附加规则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02B046C-91D4-EE49-B2C6-461C7D2A5531}"/>
              </a:ext>
            </a:extLst>
          </p:cNvPr>
          <p:cNvSpPr txBox="1"/>
          <p:nvPr/>
        </p:nvSpPr>
        <p:spPr>
          <a:xfrm>
            <a:off x="1008528" y="2339788"/>
            <a:ext cx="5087471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如果</a:t>
            </a:r>
            <a:endParaRPr kumimoji="1" lang="en-US" altLang="zh-CN" dirty="0"/>
          </a:p>
          <a:p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的类型是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A*,</a:t>
            </a:r>
          </a:p>
          <a:p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是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A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的一个成员变量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那么</a:t>
            </a:r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a-&gt;x 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访问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所指向的结构体中的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成员变量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98AD506-A1C8-7D4B-BCEA-ECCBF99D33A4}"/>
              </a:ext>
            </a:extLst>
          </p:cNvPr>
          <p:cNvSpPr txBox="1"/>
          <p:nvPr/>
        </p:nvSpPr>
        <p:spPr>
          <a:xfrm>
            <a:off x="1008528" y="4168588"/>
            <a:ext cx="4276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FF0000"/>
                </a:solidFill>
              </a:rPr>
              <a:t>Q: </a:t>
            </a:r>
            <a:r>
              <a:rPr kumimoji="1" lang="en-US" altLang="zh-CN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mem</a:t>
            </a:r>
            <a:r>
              <a:rPr kumimoji="1" lang="zh-CN" altLang="en-US" sz="2000" dirty="0">
                <a:solidFill>
                  <a:srgbClr val="FF0000"/>
                </a:solidFill>
              </a:rPr>
              <a:t>宏可以实现</a:t>
            </a:r>
            <a:r>
              <a:rPr kumimoji="1" lang="en-US" altLang="zh-CN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kumimoji="1" lang="zh-CN" alt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的全部功能吗？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A4C08AD-B1CF-654A-AF63-CDB136A19B5C}"/>
              </a:ext>
            </a:extLst>
          </p:cNvPr>
          <p:cNvSpPr txBox="1"/>
          <p:nvPr/>
        </p:nvSpPr>
        <p:spPr>
          <a:xfrm>
            <a:off x="1156447" y="4737102"/>
            <a:ext cx="4316506" cy="646331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#define mem(a, x) ((*a).x)</a:t>
            </a:r>
          </a:p>
          <a:p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EA39874-36F5-1045-8296-B77881AEFED7}"/>
              </a:ext>
            </a:extLst>
          </p:cNvPr>
          <p:cNvSpPr/>
          <p:nvPr/>
        </p:nvSpPr>
        <p:spPr>
          <a:xfrm>
            <a:off x="6490447" y="2274838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 r1 = { 1, 2 };</a:t>
            </a:r>
          </a:p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Rational* ptr_r1 = &amp;r1;</a:t>
            </a:r>
          </a:p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 r2 = *ptr_r1;</a:t>
            </a:r>
          </a:p>
          <a:p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r2 = { .x = ptr_r1-&gt;x, 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   .y = ptr_r1-&gt;y };</a:t>
            </a:r>
          </a:p>
          <a:p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ptr_r1-&gt;x = 10; </a:t>
            </a:r>
          </a:p>
          <a:p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此时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r1.x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49DDBA8-8B36-0F4E-A695-51872D2B1733}"/>
              </a:ext>
            </a:extLst>
          </p:cNvPr>
          <p:cNvSpPr txBox="1"/>
          <p:nvPr/>
        </p:nvSpPr>
        <p:spPr>
          <a:xfrm>
            <a:off x="1008528" y="5677797"/>
            <a:ext cx="4316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提示：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mem(r1, x) = 10;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44099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8CD20B17-75AF-B846-BC25-C758A2B09EFC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022AE844-3DEA-F644-8887-3DD2357D519A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动态内存分配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FF04AC9-3CA0-3A48-82AC-78EB76AEBC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763CE8C-2410-8845-A577-1F376ADDA6F1}"/>
              </a:ext>
            </a:extLst>
          </p:cNvPr>
          <p:cNvSpPr txBox="1"/>
          <p:nvPr/>
        </p:nvSpPr>
        <p:spPr>
          <a:xfrm>
            <a:off x="779929" y="1788459"/>
            <a:ext cx="101390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如果在一个函数里直接定义一个结构体，那么这个结构体会被分配在函数专有的存储空间（所谓的栈）中，函数返回后，这个空间的值全部失效。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8F51D01-2599-0F43-BD49-967095179FD0}"/>
              </a:ext>
            </a:extLst>
          </p:cNvPr>
          <p:cNvSpPr txBox="1"/>
          <p:nvPr/>
        </p:nvSpPr>
        <p:spPr>
          <a:xfrm>
            <a:off x="900953" y="2675965"/>
            <a:ext cx="54057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Rational* f()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 t = {1, 2};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&amp;t;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Rational* a = f();</a:t>
            </a:r>
          </a:p>
          <a:p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a.x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// junk value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F00BFD-33DA-6544-A5A2-02D28D206A02}"/>
              </a:ext>
            </a:extLst>
          </p:cNvPr>
          <p:cNvSpPr txBox="1"/>
          <p:nvPr/>
        </p:nvSpPr>
        <p:spPr>
          <a:xfrm>
            <a:off x="900952" y="5056094"/>
            <a:ext cx="7987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如何想要使得在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中构造的结构体，在返回调用方后仍然有效呢？</a:t>
            </a:r>
          </a:p>
        </p:txBody>
      </p:sp>
    </p:spTree>
    <p:extLst>
      <p:ext uri="{BB962C8B-B14F-4D97-AF65-F5344CB8AC3E}">
        <p14:creationId xmlns:p14="http://schemas.microsoft.com/office/powerpoint/2010/main" val="18464846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8CD20B17-75AF-B846-BC25-C758A2B09EFC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022AE844-3DEA-F644-8887-3DD2357D519A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动态内存分配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FF04AC9-3CA0-3A48-82AC-78EB76AEBC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D719B01-AAB9-B348-B081-D9F987A29D66}"/>
              </a:ext>
            </a:extLst>
          </p:cNvPr>
          <p:cNvSpPr txBox="1"/>
          <p:nvPr/>
        </p:nvSpPr>
        <p:spPr>
          <a:xfrm>
            <a:off x="941293" y="1828800"/>
            <a:ext cx="85254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C</a:t>
            </a:r>
            <a:r>
              <a:rPr kumimoji="1" lang="zh-CN" altLang="en-US" sz="2000" dirty="0"/>
              <a:t>语言的标准库中提供了一个叫做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的函数，可以分配持久内存空间，函数返回后仍不失效</a:t>
            </a:r>
            <a:endParaRPr kumimoji="1" lang="zh-CN" altLang="en-US" sz="2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2CB5371-7FC5-E142-9515-5805A8EF42D9}"/>
              </a:ext>
            </a:extLst>
          </p:cNvPr>
          <p:cNvSpPr txBox="1"/>
          <p:nvPr/>
        </p:nvSpPr>
        <p:spPr>
          <a:xfrm>
            <a:off x="1075765" y="2743200"/>
            <a:ext cx="96818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Rational* f(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Rational* t = (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Rational*)malloc(</a:t>
            </a:r>
            <a:r>
              <a:rPr lang="en" altLang="zh-CN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Rational));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t-&gt;x = 1;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t-&gt;y = 2;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t;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Rational* a = f();</a:t>
            </a:r>
          </a:p>
          <a:p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a.x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// 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得到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A2DBF0B-0A7C-C043-BF25-748BA72BA16D}"/>
              </a:ext>
            </a:extLst>
          </p:cNvPr>
          <p:cNvSpPr txBox="1"/>
          <p:nvPr/>
        </p:nvSpPr>
        <p:spPr>
          <a:xfrm>
            <a:off x="1075765" y="5876365"/>
            <a:ext cx="6199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这种分配的具体细节之后的课程章节中会进行讲解</a:t>
            </a:r>
          </a:p>
        </p:txBody>
      </p:sp>
    </p:spTree>
    <p:extLst>
      <p:ext uri="{BB962C8B-B14F-4D97-AF65-F5344CB8AC3E}">
        <p14:creationId xmlns:p14="http://schemas.microsoft.com/office/powerpoint/2010/main" val="2179961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-1791046" y="1892300"/>
            <a:ext cx="5651845" cy="3073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-1556426" y="1998319"/>
            <a:ext cx="5261917" cy="2861362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642044" y="120457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642044" y="217250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/>
        </p:nvSpPr>
        <p:spPr>
          <a:xfrm>
            <a:off x="5642044" y="314042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8" name="圆角矩形 7"/>
          <p:cNvSpPr/>
          <p:nvPr/>
        </p:nvSpPr>
        <p:spPr>
          <a:xfrm>
            <a:off x="5642044" y="410835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9" name="圆角矩形 8"/>
          <p:cNvSpPr/>
          <p:nvPr/>
        </p:nvSpPr>
        <p:spPr>
          <a:xfrm>
            <a:off x="5642044" y="507627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05</a:t>
            </a:r>
            <a:endParaRPr lang="zh-CN" altLang="en-US" b="1" dirty="0"/>
          </a:p>
        </p:txBody>
      </p:sp>
      <p:sp>
        <p:nvSpPr>
          <p:cNvPr id="59" name="圆角矩形 58"/>
          <p:cNvSpPr/>
          <p:nvPr/>
        </p:nvSpPr>
        <p:spPr>
          <a:xfrm>
            <a:off x="6746944" y="120457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为什么需要结构体？</a:t>
            </a:r>
          </a:p>
        </p:txBody>
      </p:sp>
      <p:sp>
        <p:nvSpPr>
          <p:cNvPr id="60" name="圆角矩形 59"/>
          <p:cNvSpPr/>
          <p:nvPr/>
        </p:nvSpPr>
        <p:spPr>
          <a:xfrm>
            <a:off x="6746944" y="217250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结构体的语法</a:t>
            </a:r>
          </a:p>
        </p:txBody>
      </p:sp>
      <p:sp>
        <p:nvSpPr>
          <p:cNvPr id="61" name="圆角矩形 60"/>
          <p:cNvSpPr/>
          <p:nvPr/>
        </p:nvSpPr>
        <p:spPr>
          <a:xfrm>
            <a:off x="6746944" y="314042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结构体的传递</a:t>
            </a:r>
          </a:p>
        </p:txBody>
      </p:sp>
      <p:sp>
        <p:nvSpPr>
          <p:cNvPr id="62" name="圆角矩形 61"/>
          <p:cNvSpPr/>
          <p:nvPr/>
        </p:nvSpPr>
        <p:spPr>
          <a:xfrm>
            <a:off x="6746944" y="410835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结构体的内存布局与位域</a:t>
            </a:r>
          </a:p>
        </p:txBody>
      </p:sp>
      <p:sp>
        <p:nvSpPr>
          <p:cNvPr id="63" name="圆角矩形 62"/>
          <p:cNvSpPr/>
          <p:nvPr/>
        </p:nvSpPr>
        <p:spPr>
          <a:xfrm>
            <a:off x="6746944" y="507627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结构体指针</a:t>
            </a:r>
            <a:r>
              <a:rPr lang="zh-CN" altLang="en-US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与归纳类型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 animBg="1"/>
      <p:bldP spid="5" grpId="0" animBg="1"/>
      <p:bldP spid="6" grpId="0" animBg="1"/>
      <p:bldP spid="7" grpId="0" animBg="1"/>
      <p:bldP spid="8" grpId="0" animBg="1"/>
      <p:bldP spid="9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/>
      <p:bldP spid="6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CCAAA268-D36A-DC40-A7F9-D71670A9CF70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91921111-18E6-E84A-8BBA-F9CE1B41A635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自然数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40531C5-C134-6A4B-B41F-FECFF5792B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84B2690-6F19-6142-9E41-9BA30BE045F8}"/>
              </a:ext>
            </a:extLst>
          </p:cNvPr>
          <p:cNvSpPr txBox="1"/>
          <p:nvPr/>
        </p:nvSpPr>
        <p:spPr>
          <a:xfrm>
            <a:off x="887505" y="1882588"/>
            <a:ext cx="501575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FF0000"/>
                </a:solidFill>
              </a:rPr>
              <a:t>Q:</a:t>
            </a:r>
            <a:r>
              <a:rPr kumimoji="1" lang="zh-CN" altLang="en-US" sz="2000" dirty="0">
                <a:solidFill>
                  <a:srgbClr val="FF0000"/>
                </a:solidFill>
              </a:rPr>
              <a:t> 什么是自然数？</a:t>
            </a:r>
            <a:endParaRPr kumimoji="1" lang="en-US" altLang="zh-CN" sz="2000" dirty="0">
              <a:solidFill>
                <a:srgbClr val="FF0000"/>
              </a:solidFill>
            </a:endParaRPr>
          </a:p>
          <a:p>
            <a:endParaRPr kumimoji="1" lang="en-US" altLang="zh-CN" sz="2000" dirty="0">
              <a:solidFill>
                <a:srgbClr val="FF0000"/>
              </a:solidFill>
            </a:endParaRPr>
          </a:p>
          <a:p>
            <a:r>
              <a:rPr kumimoji="1" lang="en-US" altLang="zh-CN" sz="2000" dirty="0"/>
              <a:t>A: </a:t>
            </a:r>
            <a:r>
              <a:rPr kumimoji="1" lang="zh-CN" altLang="en-US" sz="2000" dirty="0"/>
              <a:t>大于</a:t>
            </a:r>
            <a:r>
              <a:rPr kumimoji="1" lang="en-US" altLang="zh-CN" sz="2000" dirty="0"/>
              <a:t>0</a:t>
            </a:r>
            <a:r>
              <a:rPr kumimoji="1" lang="zh-CN" altLang="en-US" sz="2000" dirty="0"/>
              <a:t>的整数。</a:t>
            </a:r>
            <a:endParaRPr kumimoji="1" lang="en-US" altLang="zh-CN" sz="2000" b="1" dirty="0">
              <a:solidFill>
                <a:srgbClr val="FF0000"/>
              </a:solidFill>
            </a:endParaRPr>
          </a:p>
          <a:p>
            <a:endParaRPr kumimoji="1" lang="en-US" altLang="zh-CN" sz="2000" dirty="0">
              <a:solidFill>
                <a:srgbClr val="FF0000"/>
              </a:solidFill>
            </a:endParaRPr>
          </a:p>
          <a:p>
            <a:r>
              <a:rPr kumimoji="1" lang="en-US" altLang="zh-CN" sz="2000" dirty="0">
                <a:solidFill>
                  <a:srgbClr val="FF0000"/>
                </a:solidFill>
              </a:rPr>
              <a:t>Q: </a:t>
            </a:r>
            <a:r>
              <a:rPr kumimoji="1" lang="zh-CN" altLang="en-US" sz="2000" dirty="0">
                <a:solidFill>
                  <a:srgbClr val="FF0000"/>
                </a:solidFill>
              </a:rPr>
              <a:t>不，自然数并不依赖于整数而存在。</a:t>
            </a:r>
            <a:endParaRPr kumimoji="1" lang="en-US" altLang="zh-CN" sz="2000" dirty="0">
              <a:solidFill>
                <a:srgbClr val="FF0000"/>
              </a:solidFill>
            </a:endParaRPr>
          </a:p>
          <a:p>
            <a:endParaRPr kumimoji="1" lang="en-US" altLang="zh-CN" sz="2000" dirty="0">
              <a:solidFill>
                <a:srgbClr val="FF0000"/>
              </a:solidFill>
            </a:endParaRPr>
          </a:p>
          <a:p>
            <a:r>
              <a:rPr kumimoji="1" lang="en-US" altLang="zh-CN" sz="2000" dirty="0"/>
              <a:t>A: </a:t>
            </a:r>
            <a:r>
              <a:rPr kumimoji="1" lang="zh-CN" altLang="en-US" sz="2000" dirty="0"/>
              <a:t>愿闻其详？</a:t>
            </a:r>
            <a:endParaRPr kumimoji="1" lang="en-US" altLang="zh-CN" sz="2000" dirty="0"/>
          </a:p>
          <a:p>
            <a:endParaRPr kumimoji="1" lang="en-US" altLang="zh-CN" sz="2000" dirty="0">
              <a:solidFill>
                <a:srgbClr val="FF0000"/>
              </a:solidFill>
            </a:endParaRPr>
          </a:p>
          <a:p>
            <a:r>
              <a:rPr kumimoji="1" lang="en-US" altLang="zh-CN" sz="2000" dirty="0">
                <a:solidFill>
                  <a:srgbClr val="FF0000"/>
                </a:solidFill>
              </a:rPr>
              <a:t>Q: </a:t>
            </a:r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∅</a:t>
            </a:r>
            <a:r>
              <a:rPr kumimoji="1" lang="zh-CN" altLang="en-US" sz="2000" dirty="0">
                <a:solidFill>
                  <a:srgbClr val="FF0000"/>
                </a:solidFill>
              </a:rPr>
              <a:t> 这个符号是一个自然数。</a:t>
            </a:r>
            <a:endParaRPr kumimoji="1" lang="en-US" altLang="zh-CN" sz="2000" dirty="0">
              <a:solidFill>
                <a:srgbClr val="FF0000"/>
              </a:solidFill>
            </a:endParaRPr>
          </a:p>
          <a:p>
            <a:endParaRPr kumimoji="1" lang="en-US" altLang="zh-CN" sz="2000" dirty="0">
              <a:solidFill>
                <a:srgbClr val="FF0000"/>
              </a:solidFill>
            </a:endParaRPr>
          </a:p>
          <a:p>
            <a:r>
              <a:rPr kumimoji="1" lang="en-US" altLang="zh-CN" sz="2000" dirty="0"/>
              <a:t>A: </a:t>
            </a:r>
            <a:r>
              <a:rPr kumimoji="1" lang="zh-CN" altLang="en-US" sz="2000" dirty="0"/>
              <a:t>那么自然数就只有一个符号</a:t>
            </a:r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∅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了吗？</a:t>
            </a:r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这似乎不太符合数学？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DF9C5BE-17CB-7745-9952-FE760DC43925}"/>
              </a:ext>
            </a:extLst>
          </p:cNvPr>
          <p:cNvSpPr txBox="1"/>
          <p:nvPr/>
        </p:nvSpPr>
        <p:spPr>
          <a:xfrm>
            <a:off x="6288743" y="1896035"/>
            <a:ext cx="456751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FF0000"/>
                </a:solidFill>
              </a:rPr>
              <a:t>Q: </a:t>
            </a:r>
            <a:r>
              <a:rPr kumimoji="1" lang="zh-CN" altLang="en-US" sz="2000" dirty="0">
                <a:solidFill>
                  <a:srgbClr val="FF0000"/>
                </a:solidFill>
              </a:rPr>
              <a:t>如果</a:t>
            </a:r>
            <a:endParaRPr kumimoji="1" lang="en-US" altLang="zh-CN" sz="2000" dirty="0">
              <a:solidFill>
                <a:srgbClr val="FF0000"/>
              </a:solidFill>
            </a:endParaRPr>
          </a:p>
          <a:p>
            <a:r>
              <a:rPr kumimoji="1" lang="zh-CN" altLang="en-US" sz="2000" dirty="0">
                <a:solidFill>
                  <a:srgbClr val="FF0000"/>
                </a:solidFill>
              </a:rPr>
              <a:t>            一个符号</a:t>
            </a:r>
            <a:r>
              <a:rPr kumimoji="1" lang="en-US" altLang="zh-CN" sz="2000" dirty="0">
                <a:solidFill>
                  <a:srgbClr val="FF0000"/>
                </a:solidFill>
              </a:rPr>
              <a:t> 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N </a:t>
            </a:r>
            <a:r>
              <a:rPr kumimoji="1" lang="zh-CN" alt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是自然数，</a:t>
            </a:r>
            <a:endParaRPr kumimoji="1" lang="en-US" altLang="zh-CN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kumimoji="1" lang="zh-CN" alt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那么 </a:t>
            </a:r>
            <a:endParaRPr kumimoji="1" lang="en-US" altLang="zh-CN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zh-CN" alt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符号 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{N}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zh-CN" alt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也是一个自然数。</a:t>
            </a:r>
            <a:endParaRPr kumimoji="1" lang="en-US" altLang="zh-CN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kumimoji="1" lang="en-US" altLang="zh-CN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sz="2000" dirty="0">
                <a:cs typeface="Consolas" panose="020B0609020204030204" pitchFamily="49" charset="0"/>
              </a:rPr>
              <a:t>A: </a:t>
            </a:r>
            <a:r>
              <a:rPr kumimoji="1" lang="zh-CN" altLang="en-US" sz="2000" dirty="0">
                <a:cs typeface="Consolas" panose="020B0609020204030204" pitchFamily="49" charset="0"/>
              </a:rPr>
              <a:t>这也就是说，因为</a:t>
            </a:r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∅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是自然数，所以</a:t>
            </a:r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{∅}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也是一个自然数！</a:t>
            </a:r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{{∅}}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也是一个自然数！</a:t>
            </a:r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sz="2000" dirty="0">
                <a:solidFill>
                  <a:srgbClr val="FF0000"/>
                </a:solidFill>
                <a:cs typeface="Consolas" panose="020B0609020204030204" pitchFamily="49" charset="0"/>
              </a:rPr>
              <a:t>Q: </a:t>
            </a:r>
            <a:r>
              <a:rPr kumimoji="1" lang="zh-CN" altLang="en-US" sz="2000" dirty="0">
                <a:solidFill>
                  <a:srgbClr val="FF0000"/>
                </a:solidFill>
                <a:cs typeface="Consolas" panose="020B0609020204030204" pitchFamily="49" charset="0"/>
              </a:rPr>
              <a:t>在平常的数学中，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∅</a:t>
            </a:r>
            <a:r>
              <a:rPr kumimoji="1" lang="zh-CN" altLang="en-US" sz="2000" dirty="0">
                <a:solidFill>
                  <a:srgbClr val="FF0000"/>
                </a:solidFill>
                <a:cs typeface="Consolas" panose="020B0609020204030204" pitchFamily="49" charset="0"/>
              </a:rPr>
              <a:t>被叫做</a:t>
            </a:r>
            <a:r>
              <a:rPr kumimoji="1" lang="en-US" altLang="zh-CN" sz="2000" dirty="0">
                <a:solidFill>
                  <a:srgbClr val="FF0000"/>
                </a:solidFill>
                <a:cs typeface="Consolas" panose="020B0609020204030204" pitchFamily="49" charset="0"/>
              </a:rPr>
              <a:t>0</a:t>
            </a:r>
            <a:r>
              <a:rPr kumimoji="1" lang="zh-CN" altLang="en-US" sz="2000" dirty="0">
                <a:solidFill>
                  <a:srgbClr val="FF0000"/>
                </a:solidFill>
                <a:cs typeface="Consolas" panose="020B0609020204030204" pitchFamily="49" charset="0"/>
              </a:rPr>
              <a:t>，</a:t>
            </a:r>
            <a:endParaRPr kumimoji="1" lang="en-US" altLang="zh-CN" sz="2000" dirty="0">
              <a:solidFill>
                <a:srgbClr val="FF0000"/>
              </a:solidFill>
              <a:cs typeface="Consolas" panose="020B0609020204030204" pitchFamily="49" charset="0"/>
            </a:endParaRPr>
          </a:p>
          <a:p>
            <a:r>
              <a:rPr kumimoji="1" lang="en-US" altLang="zh-CN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{∅}</a:t>
            </a:r>
            <a:r>
              <a:rPr kumimoji="1" lang="zh-CN" alt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被叫做</a:t>
            </a:r>
            <a:r>
              <a:rPr kumimoji="1" lang="en-US" altLang="zh-CN" sz="2000" dirty="0">
                <a:solidFill>
                  <a:srgbClr val="FF0000"/>
                </a:solidFill>
                <a:cs typeface="Consolas" panose="020B0609020204030204" pitchFamily="49" charset="0"/>
              </a:rPr>
              <a:t>1</a:t>
            </a:r>
            <a:r>
              <a:rPr kumimoji="1" lang="zh-CN" altLang="en-US" sz="2000" dirty="0">
                <a:solidFill>
                  <a:srgbClr val="FF0000"/>
                </a:solidFill>
                <a:cs typeface="Consolas" panose="020B0609020204030204" pitchFamily="49" charset="0"/>
              </a:rPr>
              <a:t>，</a:t>
            </a:r>
            <a:endParaRPr kumimoji="1" lang="en-US" altLang="zh-CN" sz="2000" dirty="0">
              <a:solidFill>
                <a:srgbClr val="FF0000"/>
              </a:solidFill>
              <a:cs typeface="Consolas" panose="020B0609020204030204" pitchFamily="49" charset="0"/>
            </a:endParaRPr>
          </a:p>
          <a:p>
            <a:r>
              <a:rPr kumimoji="1" lang="zh-CN" alt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{{∅}}</a:t>
            </a:r>
            <a:r>
              <a:rPr kumimoji="1" lang="zh-CN" altLang="en-US" sz="2000" dirty="0">
                <a:solidFill>
                  <a:srgbClr val="FF0000"/>
                </a:solidFill>
                <a:cs typeface="Consolas" panose="020B0609020204030204" pitchFamily="49" charset="0"/>
              </a:rPr>
              <a:t>被叫做</a:t>
            </a:r>
            <a:r>
              <a:rPr kumimoji="1" lang="en-US" altLang="zh-CN" sz="2000" dirty="0">
                <a:solidFill>
                  <a:srgbClr val="FF0000"/>
                </a:solidFill>
                <a:cs typeface="Consolas" panose="020B0609020204030204" pitchFamily="49" charset="0"/>
              </a:rPr>
              <a:t>2</a:t>
            </a:r>
          </a:p>
          <a:p>
            <a:endParaRPr kumimoji="1" lang="en-US" altLang="zh-CN" sz="2000" dirty="0">
              <a:solidFill>
                <a:srgbClr val="FF0000"/>
              </a:solidFill>
              <a:cs typeface="Consolas" panose="020B0609020204030204" pitchFamily="49" charset="0"/>
            </a:endParaRPr>
          </a:p>
          <a:p>
            <a:r>
              <a:rPr kumimoji="1" lang="en-US" altLang="zh-CN" sz="2000" b="1" dirty="0">
                <a:solidFill>
                  <a:schemeClr val="accent1"/>
                </a:solidFill>
                <a:cs typeface="Consolas" panose="020B0609020204030204" pitchFamily="49" charset="0"/>
              </a:rPr>
              <a:t>A: </a:t>
            </a:r>
            <a:r>
              <a:rPr kumimoji="1" lang="zh-CN" altLang="en-US" sz="2000" b="1" dirty="0">
                <a:solidFill>
                  <a:schemeClr val="accent1"/>
                </a:solidFill>
                <a:cs typeface="Consolas" panose="020B0609020204030204" pitchFamily="49" charset="0"/>
              </a:rPr>
              <a:t>可是这一切和</a:t>
            </a:r>
            <a:r>
              <a:rPr kumimoji="1" lang="en-US" altLang="zh-CN" sz="2000" b="1" dirty="0">
                <a:solidFill>
                  <a:schemeClr val="accent1"/>
                </a:solidFill>
                <a:cs typeface="Consolas" panose="020B0609020204030204" pitchFamily="49" charset="0"/>
              </a:rPr>
              <a:t>C</a:t>
            </a:r>
            <a:r>
              <a:rPr kumimoji="1" lang="zh-CN" altLang="en-US" sz="2000" b="1" dirty="0">
                <a:solidFill>
                  <a:schemeClr val="accent1"/>
                </a:solidFill>
                <a:cs typeface="Consolas" panose="020B0609020204030204" pitchFamily="49" charset="0"/>
              </a:rPr>
              <a:t>语言有什么关系？</a:t>
            </a:r>
          </a:p>
        </p:txBody>
      </p:sp>
    </p:spTree>
    <p:extLst>
      <p:ext uri="{BB962C8B-B14F-4D97-AF65-F5344CB8AC3E}">
        <p14:creationId xmlns:p14="http://schemas.microsoft.com/office/powerpoint/2010/main" val="2542499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31206260-3567-9B44-AEFA-206EEBD69FCC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FE989BF0-0D10-6D4A-A2DE-0FB7495997AB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自然数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048AE7-5E01-694C-B594-87CAEEBC5B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2B69D2E-C08C-0A44-96AC-93D2713CDDEA}"/>
              </a:ext>
            </a:extLst>
          </p:cNvPr>
          <p:cNvSpPr txBox="1"/>
          <p:nvPr/>
        </p:nvSpPr>
        <p:spPr>
          <a:xfrm>
            <a:off x="779929" y="1851501"/>
            <a:ext cx="63604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用刚才的构造，我们可以在</a:t>
            </a:r>
            <a:r>
              <a:rPr kumimoji="1" lang="en-US" altLang="zh-CN" sz="2000" dirty="0"/>
              <a:t>C</a:t>
            </a:r>
            <a:r>
              <a:rPr kumimoji="1" lang="zh-CN" altLang="en-US" sz="2000" dirty="0"/>
              <a:t>语言“凭空创造”自然数。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941304E-3C7F-3C49-A507-9493A9BE807D}"/>
              </a:ext>
            </a:extLst>
          </p:cNvPr>
          <p:cNvSpPr txBox="1"/>
          <p:nvPr/>
        </p:nvSpPr>
        <p:spPr>
          <a:xfrm>
            <a:off x="779929" y="2528047"/>
            <a:ext cx="37786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Nat {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// 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在这里填上什么东西</a:t>
            </a:r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A1CBD1B-C526-B045-B5E5-FE86FE4A05AF}"/>
              </a:ext>
            </a:extLst>
          </p:cNvPr>
          <p:cNvSpPr txBox="1"/>
          <p:nvPr/>
        </p:nvSpPr>
        <p:spPr>
          <a:xfrm>
            <a:off x="779929" y="3742183"/>
            <a:ext cx="8633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注意第二条规则，一个新的自然数是由一个别的自然数构造的，不妨猜想：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0948383-AD1C-044F-9628-F0720D9DDA52}"/>
              </a:ext>
            </a:extLst>
          </p:cNvPr>
          <p:cNvSpPr txBox="1"/>
          <p:nvPr/>
        </p:nvSpPr>
        <p:spPr>
          <a:xfrm>
            <a:off x="779929" y="4340766"/>
            <a:ext cx="26759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Nat {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Nat n;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0A6DC36-8E5E-1746-8C8A-66FBBE6B4DE4}"/>
              </a:ext>
            </a:extLst>
          </p:cNvPr>
          <p:cNvSpPr txBox="1"/>
          <p:nvPr/>
        </p:nvSpPr>
        <p:spPr>
          <a:xfrm>
            <a:off x="779929" y="5448199"/>
            <a:ext cx="35365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这样一来：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17DD3C6-0BA4-EA41-82CE-0551398486CA}"/>
              </a:ext>
            </a:extLst>
          </p:cNvPr>
          <p:cNvSpPr txBox="1"/>
          <p:nvPr/>
        </p:nvSpPr>
        <p:spPr>
          <a:xfrm>
            <a:off x="2687170" y="5554902"/>
            <a:ext cx="6817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Nat n = ...     //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想办法构造出一个</a:t>
            </a:r>
            <a:r>
              <a:rPr kumimoji="1" lang="en-US" altLang="zh-CN" b="1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∅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，赋值给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n</a:t>
            </a:r>
          </a:p>
          <a:p>
            <a:r>
              <a:rPr kumimoji="1" lang="en-US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Nat n1 = { n }; //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n1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表示</a:t>
            </a:r>
            <a:r>
              <a:rPr kumimoji="1" lang="en-US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{∅}</a:t>
            </a:r>
            <a:endParaRPr kumimoji="1" lang="zh-CN" alt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F3C9DE9-1C5E-8B44-AE2C-AC19F053872A}"/>
              </a:ext>
            </a:extLst>
          </p:cNvPr>
          <p:cNvSpPr txBox="1"/>
          <p:nvPr/>
        </p:nvSpPr>
        <p:spPr>
          <a:xfrm>
            <a:off x="3334870" y="4401749"/>
            <a:ext cx="4787154" cy="923330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这种在类型定义中引用自身的类型定义，一般称为递归类型（</a:t>
            </a:r>
            <a:r>
              <a:rPr kumimoji="1" lang="en-US" altLang="zh-CN" dirty="0"/>
              <a:t>recursive type</a:t>
            </a:r>
            <a:r>
              <a:rPr kumimoji="1" lang="zh-CN" altLang="en-US" dirty="0"/>
              <a:t>），在直觉主义类型论中被称为归纳类型（</a:t>
            </a:r>
            <a:r>
              <a:rPr kumimoji="1" lang="en-US" altLang="zh-CN" dirty="0"/>
              <a:t>inductive type</a:t>
            </a:r>
            <a:r>
              <a:rPr kumimoji="1"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771745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6F9E42AF-88F2-574F-B9C0-B939AAD5B66B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DDD924BD-6B2A-094E-BE06-A9CE803B7C4D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自然数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A6E934B-7B72-B745-8D4A-F81491FBCF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3D30B98-A939-CB4C-BF00-700E5F1B60E3}"/>
              </a:ext>
            </a:extLst>
          </p:cNvPr>
          <p:cNvSpPr txBox="1"/>
          <p:nvPr/>
        </p:nvSpPr>
        <p:spPr>
          <a:xfrm>
            <a:off x="726141" y="1882588"/>
            <a:ext cx="4249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这样仍然有一个问题：如何表示</a:t>
            </a:r>
            <a:r>
              <a:rPr kumimoji="1" lang="en-US" altLang="zh-CN" sz="2000" b="1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∅</a:t>
            </a:r>
            <a:r>
              <a:rPr kumimoji="1" lang="zh-CN" alt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？</a:t>
            </a:r>
            <a:endParaRPr kumimoji="1" lang="en-US" altLang="zh-CN" sz="2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457A4C9-77EA-FB4B-80A1-7F3948DBACF7}"/>
              </a:ext>
            </a:extLst>
          </p:cNvPr>
          <p:cNvSpPr txBox="1"/>
          <p:nvPr/>
        </p:nvSpPr>
        <p:spPr>
          <a:xfrm>
            <a:off x="726141" y="2401736"/>
            <a:ext cx="54729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⇒ ∅</a:t>
            </a:r>
            <a:r>
              <a:rPr kumimoji="1" lang="zh-CN" alt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是不可能被表示的。需要对定义进行修改。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B3BDF7A-3FB4-004B-B2F5-4E2D8DCABA4F}"/>
              </a:ext>
            </a:extLst>
          </p:cNvPr>
          <p:cNvSpPr txBox="1"/>
          <p:nvPr/>
        </p:nvSpPr>
        <p:spPr>
          <a:xfrm>
            <a:off x="726141" y="3471853"/>
            <a:ext cx="100852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Bangla MN" pitchFamily="2" charset="0"/>
                <a:cs typeface="Bangla MN" pitchFamily="2" charset="0"/>
              </a:rPr>
              <a:t>Hoare’s friend, </a:t>
            </a:r>
            <a:r>
              <a:rPr lang="en" altLang="zh-CN" dirty="0" err="1">
                <a:latin typeface="Bangla MN" pitchFamily="2" charset="0"/>
                <a:cs typeface="Bangla MN" pitchFamily="2" charset="0"/>
              </a:rPr>
              <a:t>Edsger</a:t>
            </a:r>
            <a:r>
              <a:rPr lang="en" altLang="zh-CN" dirty="0">
                <a:latin typeface="Bangla MN" pitchFamily="2" charset="0"/>
                <a:cs typeface="Bangla MN" pitchFamily="2" charset="0"/>
              </a:rPr>
              <a:t> Dijkstra, pointed out that a null pointer reference could be a bad idea. Comparing a null pointer reference to a promiscuous adulterer he noted that the null assignment for every bachelor represented in an object structure “will seem to be married </a:t>
            </a:r>
            <a:r>
              <a:rPr lang="en" altLang="zh-CN" dirty="0" err="1">
                <a:latin typeface="Bangla MN" pitchFamily="2" charset="0"/>
                <a:cs typeface="Bangla MN" pitchFamily="2" charset="0"/>
              </a:rPr>
              <a:t>polyamorously</a:t>
            </a:r>
            <a:r>
              <a:rPr lang="en" altLang="zh-CN" dirty="0">
                <a:latin typeface="Bangla MN" pitchFamily="2" charset="0"/>
                <a:cs typeface="Bangla MN" pitchFamily="2" charset="0"/>
              </a:rPr>
              <a:t> to the same person Null”.</a:t>
            </a:r>
          </a:p>
          <a:p>
            <a:pPr algn="r"/>
            <a:r>
              <a:rPr lang="en" altLang="zh-CN" sz="2400" b="1" dirty="0">
                <a:latin typeface="Khmer MN" pitchFamily="2" charset="0"/>
                <a:cs typeface="Angsana New" panose="02020603050405020304" pitchFamily="18" charset="-34"/>
              </a:rPr>
              <a:t>Null Pointer References: The Billion Dollar Mistake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0C51BA3-8E4A-974C-8E0D-BED41CD6B53B}"/>
              </a:ext>
            </a:extLst>
          </p:cNvPr>
          <p:cNvSpPr txBox="1"/>
          <p:nvPr/>
        </p:nvSpPr>
        <p:spPr>
          <a:xfrm>
            <a:off x="726141" y="5184197"/>
            <a:ext cx="44509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欢迎来到指针和</a:t>
            </a:r>
            <a:r>
              <a:rPr kumimoji="1" lang="en-US" altLang="zh-CN" sz="2800" dirty="0"/>
              <a:t>null</a:t>
            </a:r>
            <a:r>
              <a:rPr kumimoji="1" lang="zh-CN" altLang="en-US" sz="2800" dirty="0"/>
              <a:t>的世界！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155543A-E18E-CD44-A7EE-C58872A9D5CE}"/>
              </a:ext>
            </a:extLst>
          </p:cNvPr>
          <p:cNvSpPr txBox="1"/>
          <p:nvPr/>
        </p:nvSpPr>
        <p:spPr>
          <a:xfrm>
            <a:off x="726141" y="2904565"/>
            <a:ext cx="84447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如果表示自然数的不是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Nat</a:t>
            </a:r>
            <a:r>
              <a:rPr kumimoji="1" lang="zh-CN" altLang="en-US" sz="2000" dirty="0"/>
              <a:t>类型，而是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(struct Nat *)</a:t>
            </a:r>
            <a:r>
              <a:rPr kumimoji="1" lang="zh-CN" altLang="en-US" sz="2000" dirty="0"/>
              <a:t>类型呢？</a:t>
            </a:r>
          </a:p>
        </p:txBody>
      </p:sp>
    </p:spTree>
    <p:extLst>
      <p:ext uri="{BB962C8B-B14F-4D97-AF65-F5344CB8AC3E}">
        <p14:creationId xmlns:p14="http://schemas.microsoft.com/office/powerpoint/2010/main" val="3483878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673D1440-99FD-2942-BA69-418BE2DF9691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62532123-C7F3-7B47-BDFB-74DEF2C1E553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自然数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13E45B2-41D0-CD41-840A-E175C0A02B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AFA24B2-04E5-3248-9D30-9F2AA1BE35A2}"/>
              </a:ext>
            </a:extLst>
          </p:cNvPr>
          <p:cNvSpPr txBox="1"/>
          <p:nvPr/>
        </p:nvSpPr>
        <p:spPr>
          <a:xfrm>
            <a:off x="753034" y="1990165"/>
            <a:ext cx="6844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如果用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Nat*</a:t>
            </a:r>
            <a:r>
              <a:rPr kumimoji="1" lang="zh-CN" altLang="en-US" sz="2000" dirty="0"/>
              <a:t>表示自然数，那么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kumimoji="1" lang="zh-CN" altLang="en-US" sz="2000" dirty="0"/>
              <a:t>就是天然的</a:t>
            </a:r>
            <a:r>
              <a:rPr kumimoji="1" lang="zh-CN" altLang="en-US" sz="2000" b="1" dirty="0"/>
              <a:t>∅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40A676F-64A4-384A-A720-B8DEBC1BF7CF}"/>
              </a:ext>
            </a:extLst>
          </p:cNvPr>
          <p:cNvSpPr txBox="1"/>
          <p:nvPr/>
        </p:nvSpPr>
        <p:spPr>
          <a:xfrm>
            <a:off x="753035" y="2528047"/>
            <a:ext cx="431650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Nat {</a:t>
            </a:r>
          </a:p>
          <a:p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Nat* n;</a:t>
            </a:r>
          </a:p>
          <a:p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Nat* zero = NULL;</a:t>
            </a:r>
          </a:p>
          <a:p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Nat one  = { &amp;zero };</a:t>
            </a:r>
          </a:p>
          <a:p>
            <a:r>
              <a:rPr kumimoji="1"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Nat two  = { &amp;one };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7967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6BDAEE5F-4A8E-DF4A-8F9E-A91FF3603D01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E0499703-3CC4-4F4C-9D59-59170A49E097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自然数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551DA3-B691-C343-B32F-58D85D5732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D0E874C-CCCE-1543-84F8-277FEDEA514F}"/>
              </a:ext>
            </a:extLst>
          </p:cNvPr>
          <p:cNvSpPr txBox="1"/>
          <p:nvPr/>
        </p:nvSpPr>
        <p:spPr>
          <a:xfrm>
            <a:off x="685799" y="1963271"/>
            <a:ext cx="4585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写一个函数，把这样的整数打印在屏幕上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1575A75-9EA1-284F-9381-3212E6ECA050}"/>
              </a:ext>
            </a:extLst>
          </p:cNvPr>
          <p:cNvSpPr txBox="1"/>
          <p:nvPr/>
        </p:nvSpPr>
        <p:spPr>
          <a:xfrm>
            <a:off x="820271" y="2554941"/>
            <a:ext cx="5943600" cy="3119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printNat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Nat* n)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(n ==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("∅");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("{");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printNat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(n-&gt;n);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("}");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31D43FE-2B06-9E4C-9F02-C8E9038568F7}"/>
              </a:ext>
            </a:extLst>
          </p:cNvPr>
          <p:cNvSpPr txBox="1"/>
          <p:nvPr/>
        </p:nvSpPr>
        <p:spPr>
          <a:xfrm>
            <a:off x="4235824" y="4195482"/>
            <a:ext cx="2326341" cy="369332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为什么要递归调用？</a:t>
            </a:r>
          </a:p>
        </p:txBody>
      </p:sp>
    </p:spTree>
    <p:extLst>
      <p:ext uri="{BB962C8B-B14F-4D97-AF65-F5344CB8AC3E}">
        <p14:creationId xmlns:p14="http://schemas.microsoft.com/office/powerpoint/2010/main" val="36243850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33945169-EC83-1448-B60E-CDD4DCADE80B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52295680-678F-4844-8D38-BF5588681798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自然数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B4DACF8-5F9E-6941-8606-6C553DCCF8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36E7F4E-EA8F-9446-ABF6-5723F7F868BF}"/>
              </a:ext>
            </a:extLst>
          </p:cNvPr>
          <p:cNvSpPr txBox="1"/>
          <p:nvPr/>
        </p:nvSpPr>
        <p:spPr>
          <a:xfrm>
            <a:off x="562535" y="1779452"/>
            <a:ext cx="3509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自然数的加法可以这样定义：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2B58C7-688C-7C48-AB90-C6A874F2F58D}"/>
              </a:ext>
            </a:extLst>
          </p:cNvPr>
          <p:cNvSpPr txBox="1"/>
          <p:nvPr/>
        </p:nvSpPr>
        <p:spPr>
          <a:xfrm>
            <a:off x="616323" y="2380130"/>
            <a:ext cx="3402106" cy="923330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 ∅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n  = n</a:t>
            </a:r>
          </a:p>
          <a:p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{ n1 } + n2 = { n1 + n2 } 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4BA0630-3F52-D349-90C6-6A3F29B3D379}"/>
              </a:ext>
            </a:extLst>
          </p:cNvPr>
          <p:cNvSpPr txBox="1"/>
          <p:nvPr/>
        </p:nvSpPr>
        <p:spPr>
          <a:xfrm>
            <a:off x="616323" y="4047565"/>
            <a:ext cx="6362701" cy="2031325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#define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mkNat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nt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, new) \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Nat* new; \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{\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new = (struct Nat*)malloc(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(struct Nat)); \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new-&gt;n =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nt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;\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C9C2171-BA2D-9747-A1BA-CF2B7D84EC87}"/>
              </a:ext>
            </a:extLst>
          </p:cNvPr>
          <p:cNvSpPr txBox="1"/>
          <p:nvPr/>
        </p:nvSpPr>
        <p:spPr>
          <a:xfrm>
            <a:off x="562535" y="3534806"/>
            <a:ext cx="3403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/>
              <a:t>用一个宏来方便地构造</a:t>
            </a:r>
            <a:r>
              <a:rPr kumimoji="1" lang="en-US" altLang="zh-CN" sz="2000" dirty="0"/>
              <a:t>Nat</a:t>
            </a:r>
            <a:r>
              <a:rPr kumimoji="1" lang="zh-CN" altLang="en-US" sz="2000" dirty="0"/>
              <a:t>：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32FA7C5-9DA0-F74E-A9DB-75430CEB1795}"/>
              </a:ext>
            </a:extLst>
          </p:cNvPr>
          <p:cNvSpPr txBox="1"/>
          <p:nvPr/>
        </p:nvSpPr>
        <p:spPr>
          <a:xfrm>
            <a:off x="7315200" y="2384570"/>
            <a:ext cx="4516337" cy="3139321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Nat* add(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Nat* n1,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Nat* n2)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(n1 ==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n2;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mkNat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(add(n1-&gt;n, n2), res);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res;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6958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54DF1DEB-272B-1E49-85DA-C0B0B027F129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368E3079-E3AA-794A-9C74-2452E93DB198}"/>
              </a:ext>
            </a:extLst>
          </p:cNvPr>
          <p:cNvSpPr/>
          <p:nvPr/>
        </p:nvSpPr>
        <p:spPr>
          <a:xfrm>
            <a:off x="0" y="792000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自然数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C578604-2302-684A-8BF2-73EE4B9FF0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8D62DB4-FB20-E34C-80DA-5BD7DD6220B8}"/>
              </a:ext>
            </a:extLst>
          </p:cNvPr>
          <p:cNvSpPr txBox="1"/>
          <p:nvPr/>
        </p:nvSpPr>
        <p:spPr>
          <a:xfrm>
            <a:off x="1200904" y="1815181"/>
            <a:ext cx="4171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这会打印什么？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E29E9F0-6110-F247-A77A-04B26203E2F1}"/>
              </a:ext>
            </a:extLst>
          </p:cNvPr>
          <p:cNvSpPr txBox="1"/>
          <p:nvPr/>
        </p:nvSpPr>
        <p:spPr>
          <a:xfrm>
            <a:off x="1200904" y="2354219"/>
            <a:ext cx="595704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Nat* zero = </a:t>
            </a:r>
            <a:r>
              <a:rPr lang="en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Nat one  = { zero };</a:t>
            </a:r>
          </a:p>
          <a:p>
            <a:r>
              <a:rPr lang="en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printNat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(add(&amp;one, add(&amp;one, &amp;one)));</a:t>
            </a:r>
          </a:p>
          <a:p>
            <a:r>
              <a:rPr lang="en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("\n");</a:t>
            </a:r>
          </a:p>
          <a:p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E865AC1-BBB4-DE4C-98F2-AA0A5274EA9B}"/>
              </a:ext>
            </a:extLst>
          </p:cNvPr>
          <p:cNvSpPr txBox="1"/>
          <p:nvPr/>
        </p:nvSpPr>
        <p:spPr>
          <a:xfrm>
            <a:off x="1200904" y="4079564"/>
            <a:ext cx="56302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C00000"/>
                </a:solidFill>
              </a:rPr>
              <a:t>Q: </a:t>
            </a:r>
            <a:r>
              <a:rPr kumimoji="1" lang="zh-CN" altLang="en-US" sz="2400" dirty="0">
                <a:solidFill>
                  <a:srgbClr val="C00000"/>
                </a:solidFill>
              </a:rPr>
              <a:t>减、乘、除、比较运算如何类似定义？</a:t>
            </a:r>
            <a:endParaRPr kumimoji="1" lang="en-US" altLang="zh-CN" sz="2400" dirty="0">
              <a:solidFill>
                <a:srgbClr val="C00000"/>
              </a:solidFill>
            </a:endParaRPr>
          </a:p>
          <a:p>
            <a:endParaRPr kumimoji="1" lang="en-US" altLang="zh-CN" sz="2400" dirty="0">
              <a:solidFill>
                <a:srgbClr val="C00000"/>
              </a:solidFill>
            </a:endParaRPr>
          </a:p>
          <a:p>
            <a:r>
              <a:rPr kumimoji="1" lang="en-US" altLang="zh-CN" sz="2400" dirty="0">
                <a:solidFill>
                  <a:srgbClr val="C00000"/>
                </a:solidFill>
              </a:rPr>
              <a:t>Q: </a:t>
            </a:r>
            <a:r>
              <a:rPr kumimoji="1" lang="zh-CN" altLang="en-US" sz="2400" dirty="0">
                <a:solidFill>
                  <a:srgbClr val="C00000"/>
                </a:solidFill>
              </a:rPr>
              <a:t>可不可以这样写一个阶乘程序？</a:t>
            </a:r>
            <a:endParaRPr kumimoji="1" lang="en-US" altLang="zh-CN" sz="2400" dirty="0">
              <a:solidFill>
                <a:srgbClr val="C00000"/>
              </a:solidFill>
            </a:endParaRPr>
          </a:p>
          <a:p>
            <a:r>
              <a:rPr kumimoji="1" lang="en-US" altLang="zh-CN" sz="2400" dirty="0">
                <a:solidFill>
                  <a:srgbClr val="C00000"/>
                </a:solidFill>
              </a:rPr>
              <a:t>Q: </a:t>
            </a:r>
            <a:r>
              <a:rPr kumimoji="1" lang="zh-CN" altLang="en-US" sz="2400" dirty="0">
                <a:solidFill>
                  <a:srgbClr val="C00000"/>
                </a:solidFill>
              </a:rPr>
              <a:t>可不可以把</a:t>
            </a:r>
            <a:r>
              <a:rPr kumimoji="1" lang="en-US" altLang="zh-CN" sz="2400" dirty="0">
                <a:solidFill>
                  <a:srgbClr val="C00000"/>
                </a:solidFill>
              </a:rPr>
              <a:t>add</a:t>
            </a:r>
            <a:r>
              <a:rPr kumimoji="1" lang="zh-CN" altLang="en-US" sz="2400" dirty="0">
                <a:solidFill>
                  <a:srgbClr val="C00000"/>
                </a:solidFill>
              </a:rPr>
              <a:t>改为循环实现？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47F8974-4034-1947-B10A-29A02A1E74C2}"/>
              </a:ext>
            </a:extLst>
          </p:cNvPr>
          <p:cNvSpPr txBox="1"/>
          <p:nvPr/>
        </p:nvSpPr>
        <p:spPr>
          <a:xfrm>
            <a:off x="7157951" y="3630706"/>
            <a:ext cx="3976214" cy="1200329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这样定义出的四则运算，被称为原始递归函数（</a:t>
            </a:r>
            <a:r>
              <a:rPr kumimoji="1" lang="en-US" altLang="zh-CN" dirty="0"/>
              <a:t>primitive recursion function</a:t>
            </a:r>
            <a:r>
              <a:rPr kumimoji="1" lang="zh-CN" altLang="en-US" dirty="0"/>
              <a:t>）或结构化递归（</a:t>
            </a:r>
            <a:r>
              <a:rPr kumimoji="1" lang="en-US" altLang="zh-CN" dirty="0"/>
              <a:t>structural</a:t>
            </a:r>
            <a:r>
              <a:rPr kumimoji="1" lang="zh-CN" altLang="en-US" dirty="0"/>
              <a:t> </a:t>
            </a:r>
            <a:r>
              <a:rPr kumimoji="1" lang="en-US" altLang="zh-CN" dirty="0"/>
              <a:t>recursion</a:t>
            </a:r>
            <a:r>
              <a:rPr kumimoji="1"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8557335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1EF9CB8F-30FB-0144-85BD-E39167A0EF6E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60EC83BD-0067-2D4D-97D1-99C907AB6F8F}"/>
              </a:ext>
            </a:extLst>
          </p:cNvPr>
          <p:cNvSpPr/>
          <p:nvPr/>
        </p:nvSpPr>
        <p:spPr>
          <a:xfrm>
            <a:off x="0" y="792000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链表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(linked list)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07CF7DA-AEC3-2E47-AC5D-AF6E7AE6F0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1A5D60E-09E1-C944-9090-FBB3574E0B45}"/>
              </a:ext>
            </a:extLst>
          </p:cNvPr>
          <p:cNvSpPr txBox="1"/>
          <p:nvPr/>
        </p:nvSpPr>
        <p:spPr>
          <a:xfrm>
            <a:off x="739587" y="1949824"/>
            <a:ext cx="5715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类似于自然数，整数链表可以用这两个规则构造：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AB10D0B-3A8D-C74C-9241-EA9640437191}"/>
              </a:ext>
            </a:extLst>
          </p:cNvPr>
          <p:cNvSpPr txBox="1"/>
          <p:nvPr/>
        </p:nvSpPr>
        <p:spPr>
          <a:xfrm>
            <a:off x="739587" y="2524745"/>
            <a:ext cx="45854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是一个链表</a:t>
            </a:r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如果</a:t>
            </a:r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是一个链表，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是一个整数</a:t>
            </a:r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那么</a:t>
            </a:r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(Cons t a)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是一个链表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9DC4A5F-6582-F142-9A29-9DBAEA9DF63C}"/>
              </a:ext>
            </a:extLst>
          </p:cNvPr>
          <p:cNvSpPr txBox="1"/>
          <p:nvPr/>
        </p:nvSpPr>
        <p:spPr>
          <a:xfrm>
            <a:off x="5634318" y="2554941"/>
            <a:ext cx="502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(Cons 1 (Cons 2 (Cons 3 NULL)))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8AEB63B-F960-9346-86FF-9758D60DD475}"/>
              </a:ext>
            </a:extLst>
          </p:cNvPr>
          <p:cNvSpPr txBox="1"/>
          <p:nvPr/>
        </p:nvSpPr>
        <p:spPr>
          <a:xfrm>
            <a:off x="5836024" y="3254188"/>
            <a:ext cx="524435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51808A5-8F53-CC43-B149-9FE56730DDA1}"/>
              </a:ext>
            </a:extLst>
          </p:cNvPr>
          <p:cNvSpPr txBox="1"/>
          <p:nvPr/>
        </p:nvSpPr>
        <p:spPr>
          <a:xfrm>
            <a:off x="6745944" y="3264332"/>
            <a:ext cx="524435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2DABE62-8664-4640-9E84-3EF7A79B612E}"/>
              </a:ext>
            </a:extLst>
          </p:cNvPr>
          <p:cNvSpPr txBox="1"/>
          <p:nvPr/>
        </p:nvSpPr>
        <p:spPr>
          <a:xfrm>
            <a:off x="7655864" y="3267290"/>
            <a:ext cx="524435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3</a:t>
            </a:r>
            <a:endParaRPr kumimoji="1" lang="zh-CN" altLang="en-US" dirty="0"/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B25CF583-EC34-2248-8585-2E0DC2D503AA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6360459" y="3438854"/>
            <a:ext cx="385485" cy="10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1241A4E5-C0D1-814C-9A2F-F43E55933BA1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7270379" y="3448998"/>
            <a:ext cx="385485" cy="2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1449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1EF9CB8F-30FB-0144-85BD-E39167A0EF6E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60EC83BD-0067-2D4D-97D1-99C907AB6F8F}"/>
              </a:ext>
            </a:extLst>
          </p:cNvPr>
          <p:cNvSpPr/>
          <p:nvPr/>
        </p:nvSpPr>
        <p:spPr>
          <a:xfrm>
            <a:off x="0" y="792000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链表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(linked list)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07CF7DA-AEC3-2E47-AC5D-AF6E7AE6F0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AA2DBA6-0CF5-EC4B-A177-F600122C8EC7}"/>
              </a:ext>
            </a:extLst>
          </p:cNvPr>
          <p:cNvSpPr txBox="1"/>
          <p:nvPr/>
        </p:nvSpPr>
        <p:spPr>
          <a:xfrm>
            <a:off x="645459" y="1828801"/>
            <a:ext cx="5728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用结构体表示：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BDF4F65-D32D-8E42-A526-F2BF445A168A}"/>
              </a:ext>
            </a:extLst>
          </p:cNvPr>
          <p:cNvSpPr txBox="1"/>
          <p:nvPr/>
        </p:nvSpPr>
        <p:spPr>
          <a:xfrm>
            <a:off x="645459" y="2431823"/>
            <a:ext cx="402067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List {</a:t>
            </a:r>
          </a:p>
          <a:p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n;</a:t>
            </a:r>
          </a:p>
          <a:p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List * next;</a:t>
            </a:r>
          </a:p>
          <a:p>
            <a:r>
              <a:rPr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D4D9B0E-A953-054C-8E44-DFC4EACF0352}"/>
              </a:ext>
            </a:extLst>
          </p:cNvPr>
          <p:cNvSpPr txBox="1"/>
          <p:nvPr/>
        </p:nvSpPr>
        <p:spPr>
          <a:xfrm>
            <a:off x="5029200" y="2431823"/>
            <a:ext cx="53384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List l = { 3, NULL };</a:t>
            </a:r>
          </a:p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List l2 = { 2, &amp;l };</a:t>
            </a:r>
          </a:p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List l3 = { 1, &amp;l2 };</a:t>
            </a:r>
            <a:endParaRPr kumimoji="1"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E18D0C8-718D-5242-A397-9E1C340DF82E}"/>
              </a:ext>
            </a:extLst>
          </p:cNvPr>
          <p:cNvSpPr txBox="1"/>
          <p:nvPr/>
        </p:nvSpPr>
        <p:spPr>
          <a:xfrm>
            <a:off x="645459" y="4063039"/>
            <a:ext cx="67369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#define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mkList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, l, new) \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List* new; \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{\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new = (struct List*)malloc(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(struct List)); \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new-&gt;n =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; \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new-&gt;next = l; \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904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4">
            <a:extLst>
              <a:ext uri="{FF2B5EF4-FFF2-40B4-BE49-F238E27FC236}">
                <a16:creationId xmlns:a16="http://schemas.microsoft.com/office/drawing/2014/main" id="{EE207638-5B71-A846-9AF7-60D777AC774B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" name="学论网-矩形 1">
            <a:extLst>
              <a:ext uri="{FF2B5EF4-FFF2-40B4-BE49-F238E27FC236}">
                <a16:creationId xmlns:a16="http://schemas.microsoft.com/office/drawing/2014/main" id="{A1971642-2140-F943-872A-02070CEAC1BA}"/>
              </a:ext>
            </a:extLst>
          </p:cNvPr>
          <p:cNvSpPr/>
          <p:nvPr/>
        </p:nvSpPr>
        <p:spPr>
          <a:xfrm>
            <a:off x="0" y="792000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链表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(linked list)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221700F-8458-1D42-9D80-DD3FD86B762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83B4E9A-9065-E642-94F1-409246836FEB}"/>
              </a:ext>
            </a:extLst>
          </p:cNvPr>
          <p:cNvSpPr txBox="1"/>
          <p:nvPr/>
        </p:nvSpPr>
        <p:spPr>
          <a:xfrm>
            <a:off x="753036" y="1788459"/>
            <a:ext cx="3348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计算链表长度：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3962249-20B6-9B46-B0C0-2220264533F8}"/>
              </a:ext>
            </a:extLst>
          </p:cNvPr>
          <p:cNvSpPr txBox="1"/>
          <p:nvPr/>
        </p:nvSpPr>
        <p:spPr>
          <a:xfrm>
            <a:off x="753036" y="2321235"/>
            <a:ext cx="4572000" cy="2308324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length(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List* l)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(l ==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0;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1 + length(l-&gt;next);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6CED7F3-49B6-8A43-9CF0-4A53C0D32D72}"/>
              </a:ext>
            </a:extLst>
          </p:cNvPr>
          <p:cNvSpPr txBox="1"/>
          <p:nvPr/>
        </p:nvSpPr>
        <p:spPr>
          <a:xfrm>
            <a:off x="5943600" y="1788459"/>
            <a:ext cx="37113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把一个元素添加到链表的尾部：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09387D7-A5EA-274D-8214-00C8F4C14AD8}"/>
              </a:ext>
            </a:extLst>
          </p:cNvPr>
          <p:cNvSpPr txBox="1"/>
          <p:nvPr/>
        </p:nvSpPr>
        <p:spPr>
          <a:xfrm>
            <a:off x="5943600" y="2321235"/>
            <a:ext cx="5844988" cy="2862322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List* append(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List* l,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n)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(l ==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mkList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(n, l, res);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res;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mkList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(l-&gt;n, append(l-&gt;next, n), res);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res;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87314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777734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为什么需要结构体？</a:t>
            </a: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D5D6B94-0F1B-7A48-81AD-844D6BBF60E8}"/>
              </a:ext>
            </a:extLst>
          </p:cNvPr>
          <p:cNvSpPr txBox="1"/>
          <p:nvPr/>
        </p:nvSpPr>
        <p:spPr>
          <a:xfrm>
            <a:off x="529180" y="1859809"/>
            <a:ext cx="47255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C00000"/>
                </a:solidFill>
              </a:rPr>
              <a:t>Q: </a:t>
            </a:r>
            <a:r>
              <a:rPr kumimoji="1" lang="zh-CN" altLang="en-US" sz="2000" dirty="0">
                <a:solidFill>
                  <a:srgbClr val="C00000"/>
                </a:solidFill>
              </a:rPr>
              <a:t>如何表示一个有理数？</a:t>
            </a:r>
            <a:endParaRPr kumimoji="1" lang="en-US" altLang="zh-CN" sz="2000" dirty="0">
              <a:solidFill>
                <a:srgbClr val="C00000"/>
              </a:solidFill>
            </a:endParaRPr>
          </a:p>
          <a:p>
            <a:endParaRPr kumimoji="1" lang="en-US" altLang="zh-CN" sz="2000" dirty="0">
              <a:solidFill>
                <a:srgbClr val="C00000"/>
              </a:solidFill>
            </a:endParaRPr>
          </a:p>
          <a:p>
            <a:r>
              <a:rPr kumimoji="1" lang="en-US" altLang="zh-CN" sz="2000" dirty="0"/>
              <a:t>A: </a:t>
            </a:r>
            <a:r>
              <a:rPr kumimoji="1" lang="zh-CN" altLang="en-US" sz="2000" dirty="0"/>
              <a:t>用一个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类型的、有两个元素的数组。</a:t>
            </a:r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17BBBD6-5F08-C844-B433-E1AACFF517D1}"/>
                  </a:ext>
                </a:extLst>
              </p:cNvPr>
              <p:cNvSpPr txBox="1"/>
              <p:nvPr/>
            </p:nvSpPr>
            <p:spPr>
              <a:xfrm>
                <a:off x="1128739" y="3011320"/>
                <a:ext cx="2809815" cy="835357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20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int a[2] = {3, 4};</a:t>
                </a:r>
              </a:p>
              <a:p>
                <a:r>
                  <a:rPr kumimoji="1" lang="en-US" altLang="zh-CN" sz="20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// a</a:t>
                </a:r>
                <a:r>
                  <a:rPr kumimoji="1" lang="zh-CN" altLang="en-US" sz="20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 表示</a:t>
                </a:r>
                <a:r>
                  <a:rPr kumimoji="1" lang="en-US" altLang="zh-CN" sz="2000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sz="2000" i="1" smtClean="0">
                            <a:latin typeface="Cambria Math" panose="02040503050406030204" pitchFamily="18" charset="0"/>
                            <a:cs typeface="Consolas" panose="020B0609020204030204" pitchFamily="49" charset="0"/>
                          </a:rPr>
                        </m:ctrlPr>
                      </m:fPr>
                      <m:num>
                        <m:r>
                          <a:rPr kumimoji="1" lang="en-US" altLang="zh-CN" sz="2000" b="0" i="1" smtClean="0">
                            <a:latin typeface="Cambria Math" panose="02040503050406030204" pitchFamily="18" charset="0"/>
                            <a:cs typeface="Consolas" panose="020B0609020204030204" pitchFamily="49" charset="0"/>
                          </a:rPr>
                          <m:t>3</m:t>
                        </m:r>
                      </m:num>
                      <m:den>
                        <m:r>
                          <a:rPr kumimoji="1" lang="en-US" altLang="zh-CN" sz="2000" b="0" i="1" smtClean="0">
                            <a:latin typeface="Cambria Math" panose="02040503050406030204" pitchFamily="18" charset="0"/>
                            <a:cs typeface="Consolas" panose="020B0609020204030204" pitchFamily="49" charset="0"/>
                          </a:rPr>
                          <m:t>4</m:t>
                        </m:r>
                      </m:den>
                    </m:f>
                  </m:oMath>
                </a14:m>
                <a:endParaRPr kumimoji="1" lang="zh-CN" altLang="en-US" sz="2000" dirty="0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mc:Choice>
        <mc:Fallback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B17BBBD6-5F08-C844-B433-E1AACFF517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8739" y="3011320"/>
                <a:ext cx="2809815" cy="835357"/>
              </a:xfrm>
              <a:prstGeom prst="rect">
                <a:avLst/>
              </a:prstGeom>
              <a:blipFill>
                <a:blip r:embed="rId4"/>
                <a:stretch>
                  <a:fillRect l="-1794" t="-2941" b="-2941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>
            <a:extLst>
              <a:ext uri="{FF2B5EF4-FFF2-40B4-BE49-F238E27FC236}">
                <a16:creationId xmlns:a16="http://schemas.microsoft.com/office/drawing/2014/main" id="{4E0B12A6-8ECD-014C-8B7F-E80D9FCAA8C3}"/>
              </a:ext>
            </a:extLst>
          </p:cNvPr>
          <p:cNvSpPr txBox="1"/>
          <p:nvPr/>
        </p:nvSpPr>
        <p:spPr>
          <a:xfrm>
            <a:off x="6096000" y="1877371"/>
            <a:ext cx="44451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C00000"/>
                </a:solidFill>
              </a:rPr>
              <a:t>Q: </a:t>
            </a:r>
            <a:r>
              <a:rPr kumimoji="1" lang="zh-CN" altLang="en-US" sz="2000" dirty="0">
                <a:solidFill>
                  <a:srgbClr val="C00000"/>
                </a:solidFill>
              </a:rPr>
              <a:t>这个数组可不可以作为值传递？下面的代码会发生什么？</a:t>
            </a:r>
            <a:endParaRPr kumimoji="1" lang="en-US" altLang="zh-CN" sz="2000" dirty="0">
              <a:solidFill>
                <a:srgbClr val="C000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529AF94-9B26-2347-8013-3101A478D8E1}"/>
              </a:ext>
            </a:extLst>
          </p:cNvPr>
          <p:cNvSpPr txBox="1"/>
          <p:nvPr/>
        </p:nvSpPr>
        <p:spPr>
          <a:xfrm>
            <a:off x="7143927" y="2921168"/>
            <a:ext cx="2809815" cy="101566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int a[2] = {3, 4};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int b[2];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b = a;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B66AF34-619D-4B40-9DA6-4E8950D41573}"/>
              </a:ext>
            </a:extLst>
          </p:cNvPr>
          <p:cNvSpPr txBox="1"/>
          <p:nvPr/>
        </p:nvSpPr>
        <p:spPr>
          <a:xfrm>
            <a:off x="6096000" y="4039782"/>
            <a:ext cx="4194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A: </a:t>
            </a:r>
            <a:r>
              <a:rPr kumimoji="1" lang="zh-CN" altLang="en-US" sz="2000" dirty="0"/>
              <a:t>似乎会发生错误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00C7523-4886-CD40-8743-95975A65BA48}"/>
              </a:ext>
            </a:extLst>
          </p:cNvPr>
          <p:cNvSpPr txBox="1"/>
          <p:nvPr/>
        </p:nvSpPr>
        <p:spPr>
          <a:xfrm>
            <a:off x="6147655" y="4542843"/>
            <a:ext cx="4802357" cy="20313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&gt; clang-7 -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pthread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lm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-o main 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main.c</a:t>
            </a:r>
            <a:endParaRPr kumimoji="1" lang="en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main.c:6:4: error: array type 'int [2]' is not assignable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    b = a;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    ~ ^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1 error generated.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A05C4A72-A7BD-7E40-9065-64496FCCA60F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D8099674-0722-C24C-A28C-349567CB3DF3}"/>
              </a:ext>
            </a:extLst>
          </p:cNvPr>
          <p:cNvSpPr/>
          <p:nvPr/>
        </p:nvSpPr>
        <p:spPr>
          <a:xfrm>
            <a:off x="0" y="792000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链表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(linked list)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829242E-22AF-AB47-937C-472D9F4854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B0C618D-0A08-F64A-8884-22C6BB356946}"/>
              </a:ext>
            </a:extLst>
          </p:cNvPr>
          <p:cNvSpPr txBox="1"/>
          <p:nvPr/>
        </p:nvSpPr>
        <p:spPr>
          <a:xfrm>
            <a:off x="632012" y="1775012"/>
            <a:ext cx="13581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反转链表：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D9BD482-E688-3643-AAEF-EBF6B7191AD0}"/>
              </a:ext>
            </a:extLst>
          </p:cNvPr>
          <p:cNvSpPr txBox="1"/>
          <p:nvPr/>
        </p:nvSpPr>
        <p:spPr>
          <a:xfrm>
            <a:off x="739588" y="2433918"/>
            <a:ext cx="59570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List* reverse(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List* l)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(l ==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" altLang="zh-CN" b="1" dirty="0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append(reverse(l-&gt;next), l-&gt;n);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410082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ACAAE9E5-1752-BC41-9C70-5C5678EBC862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F08497BF-C097-B445-90DF-AA2B9406232F}"/>
              </a:ext>
            </a:extLst>
          </p:cNvPr>
          <p:cNvSpPr/>
          <p:nvPr/>
        </p:nvSpPr>
        <p:spPr>
          <a:xfrm>
            <a:off x="0" y="792000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链表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(linked list)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BA21365-7C6A-2947-BA17-F8EBB2DDE9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FC97501-D6FB-9448-B6B7-E6BE19445AD9}"/>
              </a:ext>
            </a:extLst>
          </p:cNvPr>
          <p:cNvSpPr txBox="1"/>
          <p:nvPr/>
        </p:nvSpPr>
        <p:spPr>
          <a:xfrm>
            <a:off x="779928" y="1949823"/>
            <a:ext cx="882127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C00000"/>
                </a:solidFill>
              </a:rPr>
              <a:t>Q: </a:t>
            </a:r>
            <a:r>
              <a:rPr kumimoji="1" lang="zh-CN" altLang="en-US" sz="2000" dirty="0">
                <a:solidFill>
                  <a:srgbClr val="C00000"/>
                </a:solidFill>
              </a:rPr>
              <a:t>对于所有链表，</a:t>
            </a:r>
            <a:r>
              <a:rPr kumimoji="1" lang="en-US" altLang="zh-CN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kumimoji="1" lang="zh-CN" altLang="en-US" sz="2000" dirty="0">
                <a:solidFill>
                  <a:srgbClr val="C00000"/>
                </a:solidFill>
              </a:rPr>
              <a:t>函数都会停机吗？</a:t>
            </a:r>
            <a:endParaRPr kumimoji="1" lang="en-US" altLang="zh-CN" sz="2000" dirty="0">
              <a:solidFill>
                <a:srgbClr val="C00000"/>
              </a:solidFill>
            </a:endParaRPr>
          </a:p>
          <a:p>
            <a:endParaRPr kumimoji="1" lang="en-US" altLang="zh-CN" sz="2000" dirty="0">
              <a:solidFill>
                <a:srgbClr val="C00000"/>
              </a:solidFill>
            </a:endParaRPr>
          </a:p>
          <a:p>
            <a:r>
              <a:rPr kumimoji="1" lang="en-US" altLang="zh-CN" sz="2000" dirty="0">
                <a:solidFill>
                  <a:srgbClr val="C00000"/>
                </a:solidFill>
              </a:rPr>
              <a:t>Q: </a:t>
            </a:r>
            <a:r>
              <a:rPr kumimoji="1" lang="zh-CN" altLang="en-US" sz="2000" dirty="0">
                <a:solidFill>
                  <a:srgbClr val="C00000"/>
                </a:solidFill>
              </a:rPr>
              <a:t>能不能把</a:t>
            </a:r>
            <a:r>
              <a:rPr kumimoji="1" lang="en-US" altLang="zh-CN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length, append, reverse</a:t>
            </a:r>
            <a:r>
              <a:rPr kumimoji="1" lang="zh-CN" altLang="en-US" sz="2000" dirty="0">
                <a:solidFill>
                  <a:srgbClr val="C00000"/>
                </a:solidFill>
              </a:rPr>
              <a:t>三个函数变为原位的循环实现？</a:t>
            </a:r>
            <a:endParaRPr kumimoji="1" lang="en-US" altLang="zh-CN" sz="2000" dirty="0">
              <a:solidFill>
                <a:srgbClr val="C00000"/>
              </a:solidFill>
            </a:endParaRPr>
          </a:p>
          <a:p>
            <a:endParaRPr kumimoji="1" lang="en-US" altLang="zh-CN" sz="2000" dirty="0"/>
          </a:p>
          <a:p>
            <a:r>
              <a:rPr kumimoji="1" lang="zh-CN" altLang="en-US" sz="2400" dirty="0"/>
              <a:t>延伸阅读：作为可变数据结构的链表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395666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为什么需要结构体？</a:t>
            </a: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72BCCF7-DB2A-1D4A-9A4A-F4C8D3146F01}"/>
              </a:ext>
            </a:extLst>
          </p:cNvPr>
          <p:cNvSpPr txBox="1"/>
          <p:nvPr/>
        </p:nvSpPr>
        <p:spPr>
          <a:xfrm>
            <a:off x="646176" y="1914144"/>
            <a:ext cx="49987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C00000"/>
                </a:solidFill>
              </a:rPr>
              <a:t>Q: </a:t>
            </a:r>
            <a:r>
              <a:rPr kumimoji="1" lang="zh-CN" altLang="en-US" sz="2000" dirty="0">
                <a:solidFill>
                  <a:srgbClr val="C00000"/>
                </a:solidFill>
              </a:rPr>
              <a:t>在这样表示的情况下，如何写一个有理数化简函数？</a:t>
            </a:r>
            <a:endParaRPr kumimoji="1" lang="en-US" altLang="zh-CN" sz="2000" dirty="0">
              <a:solidFill>
                <a:srgbClr val="C00000"/>
              </a:solidFill>
            </a:endParaRPr>
          </a:p>
          <a:p>
            <a:endParaRPr kumimoji="1" lang="en-US" altLang="zh-CN" sz="2000" dirty="0">
              <a:solidFill>
                <a:srgbClr val="C00000"/>
              </a:solidFill>
            </a:endParaRPr>
          </a:p>
          <a:p>
            <a:r>
              <a:rPr kumimoji="1" lang="en-US" altLang="zh-CN" sz="2000" dirty="0"/>
              <a:t>A: </a:t>
            </a:r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simplify_q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函数就是化简函数</a:t>
            </a:r>
            <a:endParaRPr kumimoji="1" lang="zh-CN" altLang="en-US" sz="2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14C00C-3192-EA46-99F5-345FEF378114}"/>
              </a:ext>
            </a:extLst>
          </p:cNvPr>
          <p:cNvSpPr txBox="1"/>
          <p:nvPr/>
        </p:nvSpPr>
        <p:spPr>
          <a:xfrm>
            <a:off x="1060704" y="3374903"/>
            <a:ext cx="4169664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kumimoji="1" lang="en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simplify_q</a:t>
            </a:r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(int* q) {</a:t>
            </a: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int x = q[0];</a:t>
            </a: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int y = q[1];</a:t>
            </a: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q[0] = x / </a:t>
            </a:r>
            <a:r>
              <a:rPr kumimoji="1" lang="en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gcd</a:t>
            </a:r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(x, y);</a:t>
            </a: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q[1] = y / </a:t>
            </a:r>
            <a:r>
              <a:rPr kumimoji="1" lang="en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gcd</a:t>
            </a:r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(x, y);</a:t>
            </a:r>
          </a:p>
          <a:p>
            <a:r>
              <a:rPr kumimoji="1" lang="en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EE7402F-A2E8-7C42-BF02-EACB962EC165}"/>
              </a:ext>
            </a:extLst>
          </p:cNvPr>
          <p:cNvSpPr txBox="1"/>
          <p:nvPr/>
        </p:nvSpPr>
        <p:spPr>
          <a:xfrm>
            <a:off x="5949696" y="1914144"/>
            <a:ext cx="60716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C00000"/>
                </a:solidFill>
              </a:rPr>
              <a:t>Q: </a:t>
            </a:r>
            <a:r>
              <a:rPr kumimoji="1" lang="zh-CN" altLang="en-US" sz="2000" dirty="0">
                <a:solidFill>
                  <a:srgbClr val="C00000"/>
                </a:solidFill>
              </a:rPr>
              <a:t>如果想要返回一个化简后的结果呢？</a:t>
            </a:r>
            <a:endParaRPr kumimoji="1" lang="en-US" altLang="zh-CN" sz="2000" dirty="0">
              <a:solidFill>
                <a:srgbClr val="C00000"/>
              </a:solidFill>
            </a:endParaRPr>
          </a:p>
          <a:p>
            <a:r>
              <a:rPr kumimoji="1" lang="en-US" altLang="zh-CN" sz="2000" dirty="0">
                <a:solidFill>
                  <a:srgbClr val="C00000"/>
                </a:solidFill>
              </a:rPr>
              <a:t>Q: </a:t>
            </a:r>
            <a:r>
              <a:rPr kumimoji="1" lang="zh-CN" altLang="en-US" sz="2000" dirty="0">
                <a:solidFill>
                  <a:srgbClr val="C00000"/>
                </a:solidFill>
              </a:rPr>
              <a:t>如果传入一个只有一个元素的数组，会怎么样呢？</a:t>
            </a:r>
            <a:endParaRPr kumimoji="1" lang="en-US" altLang="zh-CN" sz="2000" dirty="0">
              <a:solidFill>
                <a:srgbClr val="C00000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361AFA-9D2A-C24C-AD3D-E7F8EA22F6F0}"/>
              </a:ext>
            </a:extLst>
          </p:cNvPr>
          <p:cNvSpPr txBox="1"/>
          <p:nvPr/>
        </p:nvSpPr>
        <p:spPr>
          <a:xfrm>
            <a:off x="7400546" y="2830198"/>
            <a:ext cx="2670048" cy="7078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int a[1] = { 0 }</a:t>
            </a:r>
          </a:p>
          <a:p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simplify_q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(a);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82E784-29D0-D749-B71B-0B39E5B77A7F}"/>
              </a:ext>
            </a:extLst>
          </p:cNvPr>
          <p:cNvSpPr txBox="1"/>
          <p:nvPr/>
        </p:nvSpPr>
        <p:spPr>
          <a:xfrm>
            <a:off x="5949696" y="3979784"/>
            <a:ext cx="60716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C00000"/>
                </a:solidFill>
              </a:rPr>
              <a:t>Q:</a:t>
            </a:r>
            <a:r>
              <a:rPr kumimoji="1" lang="zh-CN" altLang="en-US" sz="2400" dirty="0">
                <a:solidFill>
                  <a:srgbClr val="C00000"/>
                </a:solidFill>
              </a:rPr>
              <a:t> 如果想要表示多个类型不同的元素的组合，还可以用数组吗？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4AD3A23-B9D8-584A-9AF1-B9EBD41FAE3F}"/>
              </a:ext>
            </a:extLst>
          </p:cNvPr>
          <p:cNvSpPr txBox="1"/>
          <p:nvPr/>
        </p:nvSpPr>
        <p:spPr>
          <a:xfrm>
            <a:off x="7400546" y="4960822"/>
            <a:ext cx="280415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{ </a:t>
            </a:r>
            <a:r>
              <a:rPr kumimoji="1" lang="zh-CN" altLang="en-US" dirty="0"/>
              <a:t>年龄，出生日期，性别</a:t>
            </a:r>
            <a:r>
              <a:rPr kumimoji="1" lang="en-US" altLang="zh-CN" dirty="0"/>
              <a:t> 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4007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结构体的语法</a:t>
            </a: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2755628-7498-184D-867F-AE8753784660}"/>
              </a:ext>
            </a:extLst>
          </p:cNvPr>
          <p:cNvSpPr txBox="1"/>
          <p:nvPr/>
        </p:nvSpPr>
        <p:spPr>
          <a:xfrm>
            <a:off x="1219200" y="2133600"/>
            <a:ext cx="1024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3A669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endParaRPr kumimoji="1" lang="zh-CN" altLang="en-US" sz="2000" dirty="0">
              <a:solidFill>
                <a:srgbClr val="3A669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ECD2853-C673-994F-BC8C-4A7C3B3DB5DA}"/>
              </a:ext>
            </a:extLst>
          </p:cNvPr>
          <p:cNvSpPr txBox="1"/>
          <p:nvPr/>
        </p:nvSpPr>
        <p:spPr>
          <a:xfrm>
            <a:off x="2236791" y="2139994"/>
            <a:ext cx="1323273" cy="400110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Rational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B144F56-C70E-5746-9AC9-C4E450EEA089}"/>
              </a:ext>
            </a:extLst>
          </p:cNvPr>
          <p:cNvSpPr txBox="1"/>
          <p:nvPr/>
        </p:nvSpPr>
        <p:spPr>
          <a:xfrm>
            <a:off x="1219200" y="2502932"/>
            <a:ext cx="3235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0C516E2-D1BA-244D-B10E-5959A717CD67}"/>
              </a:ext>
            </a:extLst>
          </p:cNvPr>
          <p:cNvSpPr txBox="1"/>
          <p:nvPr/>
        </p:nvSpPr>
        <p:spPr>
          <a:xfrm>
            <a:off x="1732146" y="2903042"/>
            <a:ext cx="1150091" cy="707886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int x;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int y;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0D055DD-F192-C04A-9B67-195F1DBB65A0}"/>
              </a:ext>
            </a:extLst>
          </p:cNvPr>
          <p:cNvSpPr txBox="1"/>
          <p:nvPr/>
        </p:nvSpPr>
        <p:spPr>
          <a:xfrm>
            <a:off x="1219200" y="3610928"/>
            <a:ext cx="350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08205ADB-E0DD-C34E-A3D1-E3498A7CA56F}"/>
              </a:ext>
            </a:extLst>
          </p:cNvPr>
          <p:cNvCxnSpPr>
            <a:stCxn id="11" idx="3"/>
          </p:cNvCxnSpPr>
          <p:nvPr/>
        </p:nvCxnSpPr>
        <p:spPr>
          <a:xfrm>
            <a:off x="3560064" y="2340049"/>
            <a:ext cx="999744" cy="81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DAB54030-3997-6148-B7CC-891911148B86}"/>
              </a:ext>
            </a:extLst>
          </p:cNvPr>
          <p:cNvSpPr txBox="1"/>
          <p:nvPr/>
        </p:nvSpPr>
        <p:spPr>
          <a:xfrm>
            <a:off x="4559808" y="2133600"/>
            <a:ext cx="1194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结构体名</a:t>
            </a:r>
          </a:p>
        </p:txBody>
      </p: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2B5010B9-B783-2248-B8C8-0856D1994CC4}"/>
              </a:ext>
            </a:extLst>
          </p:cNvPr>
          <p:cNvCxnSpPr>
            <a:stCxn id="13" idx="3"/>
          </p:cNvCxnSpPr>
          <p:nvPr/>
        </p:nvCxnSpPr>
        <p:spPr>
          <a:xfrm>
            <a:off x="2882237" y="3256985"/>
            <a:ext cx="933859" cy="1047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CAE263C0-7D6D-CB47-AF8D-049873B39B66}"/>
              </a:ext>
            </a:extLst>
          </p:cNvPr>
          <p:cNvSpPr txBox="1"/>
          <p:nvPr/>
        </p:nvSpPr>
        <p:spPr>
          <a:xfrm>
            <a:off x="3816096" y="3059668"/>
            <a:ext cx="2487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i="1" dirty="0"/>
              <a:t>struct-declaration-list</a:t>
            </a:r>
          </a:p>
          <a:p>
            <a:r>
              <a:rPr kumimoji="1" lang="zh-CN" altLang="en-US" dirty="0"/>
              <a:t>声明列表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CECB85E-2258-F94A-8E2F-FC3F1CA54EC8}"/>
              </a:ext>
            </a:extLst>
          </p:cNvPr>
          <p:cNvSpPr txBox="1"/>
          <p:nvPr/>
        </p:nvSpPr>
        <p:spPr>
          <a:xfrm>
            <a:off x="1219200" y="4413504"/>
            <a:ext cx="43525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这是一个</a:t>
            </a:r>
            <a:r>
              <a:rPr kumimoji="1" lang="zh-CN" altLang="en-US" sz="2000" dirty="0">
                <a:solidFill>
                  <a:srgbClr val="C00000"/>
                </a:solidFill>
              </a:rPr>
              <a:t>类型声明</a:t>
            </a:r>
            <a:r>
              <a:rPr kumimoji="1" lang="zh-CN" altLang="en-US" sz="2000" dirty="0"/>
              <a:t>，声明了一个叫做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Rational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的新结构体类型。</a:t>
            </a:r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kumimoji="1" lang="en-US" altLang="zh-CN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注意这个类型叫做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Rational</a:t>
            </a:r>
          </a:p>
          <a:p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而非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Rational</a:t>
            </a:r>
            <a:endParaRPr kumimoji="1" lang="zh-CN" altLang="en-US" sz="20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3E0FE1D-3E2E-3D4C-8AFD-4D46D1404BB3}"/>
              </a:ext>
            </a:extLst>
          </p:cNvPr>
          <p:cNvSpPr txBox="1"/>
          <p:nvPr/>
        </p:nvSpPr>
        <p:spPr>
          <a:xfrm>
            <a:off x="7224931" y="3149263"/>
            <a:ext cx="41696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声明列表可以包含任意数目的</a:t>
            </a:r>
            <a:endParaRPr kumimoji="1"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000" dirty="0"/>
              <a:t>成员变量声明，如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int 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000" dirty="0"/>
              <a:t>位域</a:t>
            </a:r>
            <a:r>
              <a:rPr kumimoji="1" lang="en-US" altLang="zh-CN" sz="2000" dirty="0"/>
              <a:t>(bit field)</a:t>
            </a:r>
            <a:r>
              <a:rPr kumimoji="1" lang="zh-CN" altLang="en-US" sz="2000" dirty="0"/>
              <a:t>声明</a:t>
            </a:r>
            <a:endParaRPr kumimoji="1"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sz="2000" dirty="0"/>
              <a:t>静态断言</a:t>
            </a:r>
            <a:r>
              <a:rPr kumimoji="1" lang="en-US" altLang="zh-CN" sz="2000" dirty="0"/>
              <a:t>(static assert)</a:t>
            </a:r>
          </a:p>
        </p:txBody>
      </p:sp>
    </p:spTree>
    <p:extLst>
      <p:ext uri="{BB962C8B-B14F-4D97-AF65-F5344CB8AC3E}">
        <p14:creationId xmlns:p14="http://schemas.microsoft.com/office/powerpoint/2010/main" val="1833889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AB40FB97-2846-7D47-93D2-FEBB1C747D96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3171AC9-7706-344F-A31D-9C36BD9FE0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>
            <a:extLst>
              <a:ext uri="{FF2B5EF4-FFF2-40B4-BE49-F238E27FC236}">
                <a16:creationId xmlns:a16="http://schemas.microsoft.com/office/drawing/2014/main" id="{DAEC4790-E9DB-0F4B-A595-9C6731D57FD9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结构体的语法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08E1C95-F592-FA4A-9FB0-ED957A0737AE}"/>
              </a:ext>
            </a:extLst>
          </p:cNvPr>
          <p:cNvSpPr txBox="1"/>
          <p:nvPr/>
        </p:nvSpPr>
        <p:spPr>
          <a:xfrm>
            <a:off x="743712" y="2072640"/>
            <a:ext cx="3523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声明结构体后可以构造结构体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48A4C63-C219-EE4E-95C3-03953591CEE7}"/>
              </a:ext>
            </a:extLst>
          </p:cNvPr>
          <p:cNvSpPr txBox="1"/>
          <p:nvPr/>
        </p:nvSpPr>
        <p:spPr>
          <a:xfrm>
            <a:off x="743712" y="2584982"/>
            <a:ext cx="466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temp = { 1, 2 };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E2456E18-CFB1-DD49-BE8C-6ABC836E0D2C}"/>
              </a:ext>
            </a:extLst>
          </p:cNvPr>
          <p:cNvCxnSpPr>
            <a:cxnSpLocks/>
          </p:cNvCxnSpPr>
          <p:nvPr/>
        </p:nvCxnSpPr>
        <p:spPr>
          <a:xfrm>
            <a:off x="4407409" y="2964312"/>
            <a:ext cx="0" cy="360648"/>
          </a:xfrm>
          <a:prstGeom prst="line">
            <a:avLst/>
          </a:prstGeom>
          <a:ln w="12700"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D7D966BC-C38B-7A40-86CC-FF959883A61F}"/>
              </a:ext>
            </a:extLst>
          </p:cNvPr>
          <p:cNvSpPr txBox="1"/>
          <p:nvPr/>
        </p:nvSpPr>
        <p:spPr>
          <a:xfrm>
            <a:off x="4230625" y="3324960"/>
            <a:ext cx="4023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E4E4D407-1DE0-C543-A0C3-189AB41478EF}"/>
              </a:ext>
            </a:extLst>
          </p:cNvPr>
          <p:cNvCxnSpPr>
            <a:cxnSpLocks/>
          </p:cNvCxnSpPr>
          <p:nvPr/>
        </p:nvCxnSpPr>
        <p:spPr>
          <a:xfrm>
            <a:off x="4821936" y="2964312"/>
            <a:ext cx="0" cy="360648"/>
          </a:xfrm>
          <a:prstGeom prst="line">
            <a:avLst/>
          </a:prstGeom>
          <a:ln w="12700"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D6DB70A-714A-6140-AD42-24B409E65DE9}"/>
              </a:ext>
            </a:extLst>
          </p:cNvPr>
          <p:cNvSpPr txBox="1"/>
          <p:nvPr/>
        </p:nvSpPr>
        <p:spPr>
          <a:xfrm>
            <a:off x="4632961" y="3309571"/>
            <a:ext cx="414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E0EDBBE-035B-C848-8E7B-5D247B7E7575}"/>
              </a:ext>
            </a:extLst>
          </p:cNvPr>
          <p:cNvSpPr txBox="1"/>
          <p:nvPr/>
        </p:nvSpPr>
        <p:spPr>
          <a:xfrm>
            <a:off x="743712" y="3130983"/>
            <a:ext cx="2865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大括号内值的顺序是成员变量声明的顺序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7683E8A-21FE-C947-94DE-4F7331A20A7B}"/>
              </a:ext>
            </a:extLst>
          </p:cNvPr>
          <p:cNvSpPr txBox="1"/>
          <p:nvPr/>
        </p:nvSpPr>
        <p:spPr>
          <a:xfrm>
            <a:off x="743712" y="4101793"/>
            <a:ext cx="4303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另一种构造方法是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18E222F-B600-724E-9ADA-075DA7237F01}"/>
              </a:ext>
            </a:extLst>
          </p:cNvPr>
          <p:cNvSpPr txBox="1"/>
          <p:nvPr/>
        </p:nvSpPr>
        <p:spPr>
          <a:xfrm>
            <a:off x="743712" y="4680655"/>
            <a:ext cx="53522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temp = { .x = 1, .y = 2 };</a:t>
            </a:r>
          </a:p>
          <a:p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temp = { .y = 1, .x = 2 };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660AE98-BE9E-144D-917A-4B34FD6B3903}"/>
              </a:ext>
            </a:extLst>
          </p:cNvPr>
          <p:cNvSpPr txBox="1"/>
          <p:nvPr/>
        </p:nvSpPr>
        <p:spPr>
          <a:xfrm>
            <a:off x="743712" y="5782737"/>
            <a:ext cx="5059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这种构造方法中，成员变量的出现顺序是任意的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81BE52A-027F-DF4F-846F-1999D853C961}"/>
              </a:ext>
            </a:extLst>
          </p:cNvPr>
          <p:cNvSpPr txBox="1"/>
          <p:nvPr/>
        </p:nvSpPr>
        <p:spPr>
          <a:xfrm>
            <a:off x="6943342" y="2072640"/>
            <a:ext cx="2889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用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访问结构体中的元素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1B20ACF-6D1D-2549-BE4A-DF177CCAC69D}"/>
              </a:ext>
            </a:extLst>
          </p:cNvPr>
          <p:cNvSpPr txBox="1"/>
          <p:nvPr/>
        </p:nvSpPr>
        <p:spPr>
          <a:xfrm>
            <a:off x="6943342" y="2493963"/>
            <a:ext cx="45719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temp = { 1, 2 };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int a = </a:t>
            </a:r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temp.x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temp.y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= b;</a:t>
            </a:r>
            <a:endParaRPr kumimoji="1" lang="zh-CN" alt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655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F52F10FD-BE2E-F040-950D-22CDA660F396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1BBC985-7298-6C47-B511-5533040DC2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>
            <a:extLst>
              <a:ext uri="{FF2B5EF4-FFF2-40B4-BE49-F238E27FC236}">
                <a16:creationId xmlns:a16="http://schemas.microsoft.com/office/drawing/2014/main" id="{9FFC41E2-9FDA-7A42-8D5F-44B668E248A7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结构体的语法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43BA3D6-E3FC-5148-8338-92D33D97A0A5}"/>
              </a:ext>
            </a:extLst>
          </p:cNvPr>
          <p:cNvSpPr txBox="1"/>
          <p:nvPr/>
        </p:nvSpPr>
        <p:spPr>
          <a:xfrm>
            <a:off x="4267200" y="1743456"/>
            <a:ext cx="6156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/>
              <a:t>小测试：程序会打印什么？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914154B-956D-A940-9420-DB618E61D2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1" t="8573" r="6269" b="8148"/>
          <a:stretch/>
        </p:blipFill>
        <p:spPr>
          <a:xfrm>
            <a:off x="3462528" y="2400471"/>
            <a:ext cx="5571744" cy="413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370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961C4E9C-6B7B-D340-A56B-D3747F7CCD53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B9DE05E3-F87D-EE4F-8905-D17226A49B4A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结构体的传递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B0DB09-BBDA-5843-A779-3B950B8563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BDB6C7C-48C4-E049-886A-F3507ED36935}"/>
              </a:ext>
            </a:extLst>
          </p:cNvPr>
          <p:cNvSpPr txBox="1"/>
          <p:nvPr/>
        </p:nvSpPr>
        <p:spPr>
          <a:xfrm>
            <a:off x="774700" y="2006600"/>
            <a:ext cx="2501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结构体可以互相赋值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F003242-D4F7-E645-9728-6B927FD5C20C}"/>
              </a:ext>
            </a:extLst>
          </p:cNvPr>
          <p:cNvSpPr txBox="1"/>
          <p:nvPr/>
        </p:nvSpPr>
        <p:spPr>
          <a:xfrm>
            <a:off x="774700" y="2714486"/>
            <a:ext cx="4724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temp = { 1, 2 };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temp2 = temp;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D14B894-39C2-2A45-902E-1E65A85FB395}"/>
              </a:ext>
            </a:extLst>
          </p:cNvPr>
          <p:cNvSpPr txBox="1"/>
          <p:nvPr/>
        </p:nvSpPr>
        <p:spPr>
          <a:xfrm>
            <a:off x="774700" y="3704748"/>
            <a:ext cx="4635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这里的行为是将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temp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中的每个字段赋值给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temp2</a:t>
            </a:r>
            <a:r>
              <a:rPr kumimoji="1" lang="zh-CN" alt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的对应字段，可以理解为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CACA5C1-69DF-3146-A320-725A26A33A83}"/>
              </a:ext>
            </a:extLst>
          </p:cNvPr>
          <p:cNvSpPr txBox="1"/>
          <p:nvPr/>
        </p:nvSpPr>
        <p:spPr>
          <a:xfrm>
            <a:off x="774700" y="4695010"/>
            <a:ext cx="4826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temp = { 1, 2 };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temp2 = { 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.x = </a:t>
            </a:r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temp.x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   .y = </a:t>
            </a:r>
            <a:r>
              <a:rPr kumimoji="1" lang="en-US" altLang="zh-CN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temp.y</a:t>
            </a:r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kumimoji="1"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57C2222-FAFD-9749-9834-9C092D140C2C}"/>
              </a:ext>
            </a:extLst>
          </p:cNvPr>
          <p:cNvSpPr txBox="1"/>
          <p:nvPr/>
        </p:nvSpPr>
        <p:spPr>
          <a:xfrm>
            <a:off x="6337300" y="2006600"/>
            <a:ext cx="55188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结构体可以作为函数的参数和返回值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9D7730A-349D-7B4B-ABED-DD7622DCBF9A}"/>
              </a:ext>
            </a:extLst>
          </p:cNvPr>
          <p:cNvSpPr txBox="1"/>
          <p:nvPr/>
        </p:nvSpPr>
        <p:spPr>
          <a:xfrm>
            <a:off x="6464300" y="2620615"/>
            <a:ext cx="39751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simplify(struct Rational p)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int g = </a:t>
            </a:r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gcd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p.x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p.y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struct Rational temp;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temp.x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p.x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/ g;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temp.y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p.y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/ g;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return temp;</a:t>
            </a:r>
          </a:p>
          <a:p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268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>
            <a:extLst>
              <a:ext uri="{FF2B5EF4-FFF2-40B4-BE49-F238E27FC236}">
                <a16:creationId xmlns:a16="http://schemas.microsoft.com/office/drawing/2014/main" id="{27CB6B29-0C21-9442-A81A-D5314C85CD5F}"/>
              </a:ext>
            </a:extLst>
          </p:cNvPr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3" name="学论网-矩形 1">
            <a:extLst>
              <a:ext uri="{FF2B5EF4-FFF2-40B4-BE49-F238E27FC236}">
                <a16:creationId xmlns:a16="http://schemas.microsoft.com/office/drawing/2014/main" id="{FE159A62-6F52-A343-86FF-4F29A8B31089}"/>
              </a:ext>
            </a:extLst>
          </p:cNvPr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结构体的传递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7BC2DFD-A872-E846-98D7-3FFC24F570B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62ACAF2-9E84-7543-9E65-40F141510F52}"/>
              </a:ext>
            </a:extLst>
          </p:cNvPr>
          <p:cNvSpPr txBox="1"/>
          <p:nvPr/>
        </p:nvSpPr>
        <p:spPr>
          <a:xfrm>
            <a:off x="774700" y="1866900"/>
            <a:ext cx="3263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>
                <a:latin typeface="+mn-ea"/>
              </a:rPr>
              <a:t>函数调用应该如何理解？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F911A5E-15D4-BB4C-A71C-97C001A6E05E}"/>
              </a:ext>
            </a:extLst>
          </p:cNvPr>
          <p:cNvSpPr txBox="1"/>
          <p:nvPr/>
        </p:nvSpPr>
        <p:spPr>
          <a:xfrm>
            <a:off x="774700" y="2399583"/>
            <a:ext cx="70612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t = { 1, 2 };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simplified_t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= simplify(t);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↓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t = { 1, 2 };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struct Rational 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simplified_t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struct Rational p = t;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int g = 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gcd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p.x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p.y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struct temp;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temp.x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p.x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/ g;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temp.y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p.y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/ g;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kumimoji="1" lang="en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simplified_t</a:t>
            </a:r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= temp;</a:t>
            </a:r>
          </a:p>
          <a:p>
            <a:r>
              <a:rPr kumimoji="1" lang="en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F31C5C9-4516-9A4B-99CD-978672171E9B}"/>
              </a:ext>
            </a:extLst>
          </p:cNvPr>
          <p:cNvSpPr txBox="1"/>
          <p:nvPr/>
        </p:nvSpPr>
        <p:spPr>
          <a:xfrm>
            <a:off x="774700" y="2436133"/>
            <a:ext cx="5511800" cy="5842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A0B43A7-EB2E-CA4A-A2B2-3C6B4022F48D}"/>
              </a:ext>
            </a:extLst>
          </p:cNvPr>
          <p:cNvSpPr txBox="1"/>
          <p:nvPr/>
        </p:nvSpPr>
        <p:spPr>
          <a:xfrm>
            <a:off x="774700" y="3282723"/>
            <a:ext cx="3797300" cy="28467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E36F0B3-1FF4-614B-B2A7-FC41C6312230}"/>
              </a:ext>
            </a:extLst>
          </p:cNvPr>
          <p:cNvSpPr txBox="1"/>
          <p:nvPr/>
        </p:nvSpPr>
        <p:spPr>
          <a:xfrm>
            <a:off x="5403850" y="3743714"/>
            <a:ext cx="406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这和普通的数据类型完全一致，</a:t>
            </a:r>
            <a:endParaRPr kumimoji="1" lang="en-US" altLang="zh-CN" dirty="0"/>
          </a:p>
          <a:p>
            <a:r>
              <a:rPr kumimoji="1" lang="zh-CN" altLang="en-US" dirty="0">
                <a:solidFill>
                  <a:srgbClr val="C00000"/>
                </a:solidFill>
              </a:rPr>
              <a:t>和数组不一致</a:t>
            </a:r>
          </a:p>
        </p:txBody>
      </p:sp>
    </p:spTree>
    <p:extLst>
      <p:ext uri="{BB962C8B-B14F-4D97-AF65-F5344CB8AC3E}">
        <p14:creationId xmlns:p14="http://schemas.microsoft.com/office/powerpoint/2010/main" val="599964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2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004723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3998</TotalTime>
  <Words>3122</Words>
  <Application>Microsoft Macintosh PowerPoint</Application>
  <PresentationFormat>宽屏</PresentationFormat>
  <Paragraphs>440</Paragraphs>
  <Slides>31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2" baseType="lpstr">
      <vt:lpstr>等线</vt:lpstr>
      <vt:lpstr>等线 Light</vt:lpstr>
      <vt:lpstr>微软雅黑</vt:lpstr>
      <vt:lpstr>微软雅黑</vt:lpstr>
      <vt:lpstr>Arial</vt:lpstr>
      <vt:lpstr>Bangla MN</vt:lpstr>
      <vt:lpstr>Cambria Math</vt:lpstr>
      <vt:lpstr>Consolas</vt:lpstr>
      <vt:lpstr>Impact MT Std</vt:lpstr>
      <vt:lpstr>Khmer MN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答辩-19</dc:title>
  <dc:creator>LP</dc:creator>
  <cp:lastModifiedBy>李晨曦</cp:lastModifiedBy>
  <cp:revision>343</cp:revision>
  <dcterms:created xsi:type="dcterms:W3CDTF">2016-11-24T09:20:00Z</dcterms:created>
  <dcterms:modified xsi:type="dcterms:W3CDTF">2021-08-15T03:29:56Z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2052-11.1.0.10667</vt:lpwstr>
  </property>
  <property fmtid="{D5CDD505-2E9C-101B-9397-08002B2CF9AE}" pid="3" name="ICV">
    <vt:lpwstr>7E38F6AF0AEB4547AE4ACB4243E3DBEC</vt:lpwstr>
  </property>
</Properties>
</file>

<file path=docProps/thumbnail.jpeg>
</file>